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4" r:id="rId9"/>
    <p:sldId id="263" r:id="rId10"/>
    <p:sldId id="265" r:id="rId11"/>
    <p:sldId id="266" r:id="rId12"/>
    <p:sldId id="272" r:id="rId13"/>
    <p:sldId id="267" r:id="rId14"/>
    <p:sldId id="268" r:id="rId15"/>
    <p:sldId id="269" r:id="rId16"/>
    <p:sldId id="270" r:id="rId17"/>
    <p:sldId id="271" r:id="rId18"/>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1AA62BBE-2F73-4B20-8605-81B4514F6F30}" type="datetimeFigureOut">
              <a:rPr lang="sv-SE" smtClean="0"/>
              <a:t>2021-02-01</a:t>
            </a:fld>
            <a:endParaRPr lang="sv-SE"/>
          </a:p>
        </p:txBody>
      </p:sp>
      <p:sp>
        <p:nvSpPr>
          <p:cNvPr id="4" name="Platshållare för sidfot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823D410C-15FB-4D30-A9FF-D6264C7E1C34}" type="slidenum">
              <a:rPr lang="sv-SE" smtClean="0"/>
              <a:t>‹#›</a:t>
            </a:fld>
            <a:endParaRPr lang="sv-SE"/>
          </a:p>
        </p:txBody>
      </p:sp>
    </p:spTree>
    <p:extLst>
      <p:ext uri="{BB962C8B-B14F-4D97-AF65-F5344CB8AC3E}">
        <p14:creationId xmlns:p14="http://schemas.microsoft.com/office/powerpoint/2010/main" val="493254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155BDDB7-D7A3-4F6E-9DCD-600AAB3CC0F5}" type="datetimeFigureOut">
              <a:rPr lang="sv-SE" smtClean="0"/>
              <a:t>2021-02-01</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F1D7C2DB-9299-49CD-AAF5-237EA05F3F9A}" type="slidenum">
              <a:rPr lang="sv-SE" smtClean="0"/>
              <a:t>‹#›</a:t>
            </a:fld>
            <a:endParaRPr lang="sv-SE"/>
          </a:p>
        </p:txBody>
      </p:sp>
    </p:spTree>
    <p:extLst>
      <p:ext uri="{BB962C8B-B14F-4D97-AF65-F5344CB8AC3E}">
        <p14:creationId xmlns:p14="http://schemas.microsoft.com/office/powerpoint/2010/main" val="3451077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sv-SE" smtClean="0"/>
              <a:t>Klicka här för att ändra format</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85AD8497-939F-4668-AC0E-B973B178031A}" type="datetimeFigureOut">
              <a:rPr lang="sv-SE" smtClean="0"/>
              <a:t>2021-02-01</a:t>
            </a:fld>
            <a:endParaRPr lang="sv-SE"/>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sv-SE"/>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06C01078-74D8-496A-A8A0-73937BB2C26E}" type="slidenum">
              <a:rPr lang="sv-SE" smtClean="0"/>
              <a:t>‹#›</a:t>
            </a:fld>
            <a:endParaRPr lang="sv-SE"/>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14627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85AD8497-939F-4668-AC0E-B973B178031A}" type="datetimeFigureOut">
              <a:rPr lang="sv-SE" smtClean="0"/>
              <a:t>2021-02-01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06C01078-74D8-496A-A8A0-73937BB2C26E}" type="slidenum">
              <a:rPr lang="sv-SE" smtClean="0"/>
              <a:t>‹#›</a:t>
            </a:fld>
            <a:endParaRPr lang="sv-SE"/>
          </a:p>
        </p:txBody>
      </p:sp>
    </p:spTree>
    <p:extLst>
      <p:ext uri="{BB962C8B-B14F-4D97-AF65-F5344CB8AC3E}">
        <p14:creationId xmlns:p14="http://schemas.microsoft.com/office/powerpoint/2010/main" val="2218766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85AD8497-939F-4668-AC0E-B973B178031A}" type="datetimeFigureOut">
              <a:rPr lang="sv-SE" smtClean="0"/>
              <a:t>2021-02-01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06C01078-74D8-496A-A8A0-73937BB2C26E}" type="slidenum">
              <a:rPr lang="sv-SE" smtClean="0"/>
              <a:t>‹#›</a:t>
            </a:fld>
            <a:endParaRPr lang="sv-SE"/>
          </a:p>
        </p:txBody>
      </p:sp>
    </p:spTree>
    <p:extLst>
      <p:ext uri="{BB962C8B-B14F-4D97-AF65-F5344CB8AC3E}">
        <p14:creationId xmlns:p14="http://schemas.microsoft.com/office/powerpoint/2010/main" val="114960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85AD8497-939F-4668-AC0E-B973B178031A}" type="datetimeFigureOut">
              <a:rPr lang="sv-SE" smtClean="0"/>
              <a:t>2021-02-01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06C01078-74D8-496A-A8A0-73937BB2C26E}" type="slidenum">
              <a:rPr lang="sv-SE" smtClean="0"/>
              <a:t>‹#›</a:t>
            </a:fld>
            <a:endParaRPr lang="sv-SE"/>
          </a:p>
        </p:txBody>
      </p:sp>
    </p:spTree>
    <p:extLst>
      <p:ext uri="{BB962C8B-B14F-4D97-AF65-F5344CB8AC3E}">
        <p14:creationId xmlns:p14="http://schemas.microsoft.com/office/powerpoint/2010/main" val="1419482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sv-SE" smtClean="0"/>
              <a:t>Klicka här för att ändra format</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85AD8497-939F-4668-AC0E-B973B178031A}" type="datetimeFigureOut">
              <a:rPr lang="sv-SE" smtClean="0"/>
              <a:t>2021-02-01</a:t>
            </a:fld>
            <a:endParaRPr lang="sv-SE"/>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sv-SE"/>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06C01078-74D8-496A-A8A0-73937BB2C26E}" type="slidenum">
              <a:rPr lang="sv-SE" smtClean="0"/>
              <a:t>‹#›</a:t>
            </a:fld>
            <a:endParaRPr lang="sv-SE"/>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85029069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85AD8497-939F-4668-AC0E-B973B178031A}" type="datetimeFigureOut">
              <a:rPr lang="sv-SE" smtClean="0"/>
              <a:t>2021-02-01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06C01078-74D8-496A-A8A0-73937BB2C26E}" type="slidenum">
              <a:rPr lang="sv-SE" smtClean="0"/>
              <a:t>‹#›</a:t>
            </a:fld>
            <a:endParaRPr lang="sv-SE"/>
          </a:p>
        </p:txBody>
      </p:sp>
    </p:spTree>
    <p:extLst>
      <p:ext uri="{BB962C8B-B14F-4D97-AF65-F5344CB8AC3E}">
        <p14:creationId xmlns:p14="http://schemas.microsoft.com/office/powerpoint/2010/main" val="277686826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sv-SE" smtClean="0"/>
              <a:t>Klicka här för att ändra format</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Content Placeholder 3"/>
          <p:cNvSpPr>
            <a:spLocks noGrp="1"/>
          </p:cNvSpPr>
          <p:nvPr>
            <p:ph sz="half" idx="2"/>
          </p:nvPr>
        </p:nvSpPr>
        <p:spPr>
          <a:xfrm>
            <a:off x="1257300" y="2909102"/>
            <a:ext cx="4800600" cy="299639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Content Placeholder 5"/>
          <p:cNvSpPr>
            <a:spLocks noGrp="1"/>
          </p:cNvSpPr>
          <p:nvPr>
            <p:ph sz="quarter" idx="4"/>
          </p:nvPr>
        </p:nvSpPr>
        <p:spPr>
          <a:xfrm>
            <a:off x="6633864" y="2909102"/>
            <a:ext cx="4800600" cy="299639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85AD8497-939F-4668-AC0E-B973B178031A}" type="datetimeFigureOut">
              <a:rPr lang="sv-SE" smtClean="0"/>
              <a:t>2021-02-01</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06C01078-74D8-496A-A8A0-73937BB2C26E}" type="slidenum">
              <a:rPr lang="sv-SE" smtClean="0"/>
              <a:t>‹#›</a:t>
            </a:fld>
            <a:endParaRPr lang="sv-SE"/>
          </a:p>
        </p:txBody>
      </p:sp>
    </p:spTree>
    <p:extLst>
      <p:ext uri="{BB962C8B-B14F-4D97-AF65-F5344CB8AC3E}">
        <p14:creationId xmlns:p14="http://schemas.microsoft.com/office/powerpoint/2010/main" val="329349239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85AD8497-939F-4668-AC0E-B973B178031A}" type="datetimeFigureOut">
              <a:rPr lang="sv-SE" smtClean="0"/>
              <a:t>2021-02-01</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06C01078-74D8-496A-A8A0-73937BB2C26E}" type="slidenum">
              <a:rPr lang="sv-SE" smtClean="0"/>
              <a:t>‹#›</a:t>
            </a:fld>
            <a:endParaRPr lang="sv-SE"/>
          </a:p>
        </p:txBody>
      </p:sp>
    </p:spTree>
    <p:extLst>
      <p:ext uri="{BB962C8B-B14F-4D97-AF65-F5344CB8AC3E}">
        <p14:creationId xmlns:p14="http://schemas.microsoft.com/office/powerpoint/2010/main" val="2460073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AD8497-939F-4668-AC0E-B973B178031A}" type="datetimeFigureOut">
              <a:rPr lang="sv-SE" smtClean="0"/>
              <a:t>2021-02-01</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06C01078-74D8-496A-A8A0-73937BB2C26E}" type="slidenum">
              <a:rPr lang="sv-SE" smtClean="0"/>
              <a:t>‹#›</a:t>
            </a:fld>
            <a:endParaRPr lang="sv-SE"/>
          </a:p>
        </p:txBody>
      </p:sp>
    </p:spTree>
    <p:extLst>
      <p:ext uri="{BB962C8B-B14F-4D97-AF65-F5344CB8AC3E}">
        <p14:creationId xmlns:p14="http://schemas.microsoft.com/office/powerpoint/2010/main" val="762322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ext med bildtex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sv-SE" smtClean="0"/>
              <a:t>Klicka här för att ändra format</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Date Placeholder 4"/>
          <p:cNvSpPr>
            <a:spLocks noGrp="1"/>
          </p:cNvSpPr>
          <p:nvPr>
            <p:ph type="dt" sz="half" idx="10"/>
          </p:nvPr>
        </p:nvSpPr>
        <p:spPr>
          <a:xfrm>
            <a:off x="765051" y="6375679"/>
            <a:ext cx="1233355" cy="348462"/>
          </a:xfrm>
        </p:spPr>
        <p:txBody>
          <a:bodyPr/>
          <a:lstStyle/>
          <a:p>
            <a:fld id="{85AD8497-939F-4668-AC0E-B973B178031A}" type="datetimeFigureOut">
              <a:rPr lang="sv-SE" smtClean="0"/>
              <a:t>2021-02-01</a:t>
            </a:fld>
            <a:endParaRPr lang="sv-SE"/>
          </a:p>
        </p:txBody>
      </p:sp>
      <p:sp>
        <p:nvSpPr>
          <p:cNvPr id="6" name="Footer Placeholder 5"/>
          <p:cNvSpPr>
            <a:spLocks noGrp="1"/>
          </p:cNvSpPr>
          <p:nvPr>
            <p:ph type="ftr" sz="quarter" idx="11"/>
          </p:nvPr>
        </p:nvSpPr>
        <p:spPr>
          <a:xfrm>
            <a:off x="2103620" y="6375679"/>
            <a:ext cx="3482179" cy="345796"/>
          </a:xfrm>
        </p:spPr>
        <p:txBody>
          <a:bodyPr/>
          <a:lstStyle/>
          <a:p>
            <a:endParaRPr lang="sv-SE"/>
          </a:p>
        </p:txBody>
      </p:sp>
      <p:sp>
        <p:nvSpPr>
          <p:cNvPr id="7" name="Slide Number Placeholder 6"/>
          <p:cNvSpPr>
            <a:spLocks noGrp="1"/>
          </p:cNvSpPr>
          <p:nvPr>
            <p:ph type="sldNum" sz="quarter" idx="12"/>
          </p:nvPr>
        </p:nvSpPr>
        <p:spPr>
          <a:xfrm>
            <a:off x="5691014" y="6375679"/>
            <a:ext cx="1232456" cy="345796"/>
          </a:xfrm>
        </p:spPr>
        <p:txBody>
          <a:bodyPr/>
          <a:lstStyle/>
          <a:p>
            <a:fld id="{06C01078-74D8-496A-A8A0-73937BB2C26E}" type="slidenum">
              <a:rPr lang="sv-SE" smtClean="0"/>
              <a:t>‹#›</a:t>
            </a:fld>
            <a:endParaRPr lang="sv-SE"/>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82881426"/>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sv-SE" smtClean="0"/>
              <a:t>Klicka här för att ändra format</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Date Placeholder 4"/>
          <p:cNvSpPr>
            <a:spLocks noGrp="1"/>
          </p:cNvSpPr>
          <p:nvPr>
            <p:ph type="dt" sz="half" idx="10"/>
          </p:nvPr>
        </p:nvSpPr>
        <p:spPr>
          <a:xfrm>
            <a:off x="765950" y="6375679"/>
            <a:ext cx="1232456" cy="348462"/>
          </a:xfrm>
        </p:spPr>
        <p:txBody>
          <a:bodyPr/>
          <a:lstStyle/>
          <a:p>
            <a:fld id="{85AD8497-939F-4668-AC0E-B973B178031A}" type="datetimeFigureOut">
              <a:rPr lang="sv-SE" smtClean="0"/>
              <a:t>2021-02-01</a:t>
            </a:fld>
            <a:endParaRPr lang="sv-SE"/>
          </a:p>
        </p:txBody>
      </p:sp>
      <p:sp>
        <p:nvSpPr>
          <p:cNvPr id="6" name="Footer Placeholder 5"/>
          <p:cNvSpPr>
            <a:spLocks noGrp="1"/>
          </p:cNvSpPr>
          <p:nvPr>
            <p:ph type="ftr" sz="quarter" idx="11"/>
          </p:nvPr>
        </p:nvSpPr>
        <p:spPr>
          <a:xfrm>
            <a:off x="2103621" y="6375679"/>
            <a:ext cx="3482178" cy="345796"/>
          </a:xfrm>
        </p:spPr>
        <p:txBody>
          <a:bodyPr/>
          <a:lstStyle/>
          <a:p>
            <a:endParaRPr lang="sv-SE"/>
          </a:p>
        </p:txBody>
      </p:sp>
      <p:sp>
        <p:nvSpPr>
          <p:cNvPr id="7" name="Slide Number Placeholder 6"/>
          <p:cNvSpPr>
            <a:spLocks noGrp="1"/>
          </p:cNvSpPr>
          <p:nvPr>
            <p:ph type="sldNum" sz="quarter" idx="12"/>
          </p:nvPr>
        </p:nvSpPr>
        <p:spPr>
          <a:xfrm>
            <a:off x="5687568" y="6375679"/>
            <a:ext cx="1234440" cy="345796"/>
          </a:xfrm>
        </p:spPr>
        <p:txBody>
          <a:bodyPr/>
          <a:lstStyle/>
          <a:p>
            <a:fld id="{06C01078-74D8-496A-A8A0-73937BB2C26E}" type="slidenum">
              <a:rPr lang="sv-SE" smtClean="0"/>
              <a:t>‹#›</a:t>
            </a:fld>
            <a:endParaRPr lang="sv-SE"/>
          </a:p>
        </p:txBody>
      </p:sp>
    </p:spTree>
    <p:extLst>
      <p:ext uri="{BB962C8B-B14F-4D97-AF65-F5344CB8AC3E}">
        <p14:creationId xmlns:p14="http://schemas.microsoft.com/office/powerpoint/2010/main" val="3609989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5AD8497-939F-4668-AC0E-B973B178031A}" type="datetimeFigureOut">
              <a:rPr lang="sv-SE" smtClean="0"/>
              <a:t>2021-02-01</a:t>
            </a:fld>
            <a:endParaRPr lang="sv-SE"/>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sv-SE"/>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06C01078-74D8-496A-A8A0-73937BB2C26E}" type="slidenum">
              <a:rPr lang="sv-SE" smtClean="0"/>
              <a:t>‹#›</a:t>
            </a:fld>
            <a:endParaRPr lang="sv-SE"/>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9791066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dirty="0" smtClean="0"/>
              <a:t>Kommunikation, delning</a:t>
            </a:r>
            <a:br>
              <a:rPr lang="sv-SE" dirty="0" smtClean="0"/>
            </a:br>
            <a:r>
              <a:rPr lang="sv-SE" dirty="0" smtClean="0"/>
              <a:t>&amp;</a:t>
            </a:r>
            <a:br>
              <a:rPr lang="sv-SE" dirty="0" smtClean="0"/>
            </a:br>
            <a:r>
              <a:rPr lang="sv-SE" dirty="0" smtClean="0"/>
              <a:t>gemenskap</a:t>
            </a:r>
            <a:endParaRPr lang="sv-SE" dirty="0"/>
          </a:p>
        </p:txBody>
      </p:sp>
    </p:spTree>
    <p:extLst>
      <p:ext uri="{BB962C8B-B14F-4D97-AF65-F5344CB8AC3E}">
        <p14:creationId xmlns:p14="http://schemas.microsoft.com/office/powerpoint/2010/main" val="4067685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förtroende</a:t>
            </a:r>
            <a:endParaRPr lang="sv-SE" dirty="0"/>
          </a:p>
        </p:txBody>
      </p:sp>
      <p:sp>
        <p:nvSpPr>
          <p:cNvPr id="3" name="Platshållare för innehåll 2"/>
          <p:cNvSpPr>
            <a:spLocks noGrp="1"/>
          </p:cNvSpPr>
          <p:nvPr>
            <p:ph idx="1"/>
          </p:nvPr>
        </p:nvSpPr>
        <p:spPr/>
        <p:txBody>
          <a:bodyPr/>
          <a:lstStyle/>
          <a:p>
            <a:pPr marL="0" indent="0">
              <a:buNone/>
            </a:pPr>
            <a:r>
              <a:rPr lang="sv-SE" dirty="0" smtClean="0"/>
              <a:t>Att bygga förtroende</a:t>
            </a:r>
          </a:p>
          <a:p>
            <a:pPr>
              <a:buFontTx/>
              <a:buChar char="-"/>
            </a:pPr>
            <a:r>
              <a:rPr lang="sv-SE" dirty="0" smtClean="0"/>
              <a:t>Medarbetarna ska känna att det arbetas för individens bästa, att vi bryr oss om varandra samtidigt som vi ser till det gemensammas bästa samt mitt eget bästa. </a:t>
            </a:r>
          </a:p>
          <a:p>
            <a:pPr>
              <a:buFontTx/>
              <a:buChar char="-"/>
            </a:pPr>
            <a:r>
              <a:rPr lang="sv-SE" dirty="0" smtClean="0"/>
              <a:t>Medarbetarna ska vet att det inte finns en dold agenda. Om det finns olika framtidsscenarier ska de kommuniceras.</a:t>
            </a:r>
          </a:p>
          <a:p>
            <a:pPr>
              <a:buFontTx/>
              <a:buChar char="-"/>
            </a:pPr>
            <a:r>
              <a:rPr lang="sv-SE" dirty="0" smtClean="0"/>
              <a:t>Alla personligheter ska känna trygghet och acceptans</a:t>
            </a:r>
            <a:endParaRPr lang="sv-SE" dirty="0"/>
          </a:p>
        </p:txBody>
      </p:sp>
    </p:spTree>
    <p:extLst>
      <p:ext uri="{BB962C8B-B14F-4D97-AF65-F5344CB8AC3E}">
        <p14:creationId xmlns:p14="http://schemas.microsoft.com/office/powerpoint/2010/main" val="500440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Nackdelar med öppenhet</a:t>
            </a:r>
            <a:endParaRPr lang="sv-SE" dirty="0"/>
          </a:p>
        </p:txBody>
      </p:sp>
      <p:sp>
        <p:nvSpPr>
          <p:cNvPr id="3" name="Platshållare för innehåll 2"/>
          <p:cNvSpPr>
            <a:spLocks noGrp="1"/>
          </p:cNvSpPr>
          <p:nvPr>
            <p:ph idx="1"/>
          </p:nvPr>
        </p:nvSpPr>
        <p:spPr/>
        <p:txBody>
          <a:bodyPr/>
          <a:lstStyle/>
          <a:p>
            <a:r>
              <a:rPr lang="sv-SE" dirty="0" smtClean="0"/>
              <a:t>Svårt för introverta</a:t>
            </a:r>
          </a:p>
          <a:p>
            <a:r>
              <a:rPr lang="sv-SE" dirty="0" smtClean="0"/>
              <a:t>Svårt för känsliga personer</a:t>
            </a:r>
          </a:p>
          <a:p>
            <a:r>
              <a:rPr lang="sv-SE" dirty="0" smtClean="0"/>
              <a:t>Snacket kan gå överstyr</a:t>
            </a:r>
          </a:p>
          <a:p>
            <a:endParaRPr lang="sv-SE" dirty="0"/>
          </a:p>
          <a:p>
            <a:r>
              <a:rPr lang="sv-SE" dirty="0" smtClean="0"/>
              <a:t>Men lyft alla katter på bordet då tiden är rätt</a:t>
            </a:r>
            <a:endParaRPr lang="sv-SE" dirty="0"/>
          </a:p>
        </p:txBody>
      </p:sp>
    </p:spTree>
    <p:extLst>
      <p:ext uri="{BB962C8B-B14F-4D97-AF65-F5344CB8AC3E}">
        <p14:creationId xmlns:p14="http://schemas.microsoft.com/office/powerpoint/2010/main" val="179146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Nyckelbegrepp</a:t>
            </a:r>
            <a:endParaRPr lang="sv-SE" dirty="0"/>
          </a:p>
        </p:txBody>
      </p:sp>
      <p:sp>
        <p:nvSpPr>
          <p:cNvPr id="3" name="Platshållare för innehåll 2"/>
          <p:cNvSpPr>
            <a:spLocks noGrp="1"/>
          </p:cNvSpPr>
          <p:nvPr>
            <p:ph idx="1"/>
          </p:nvPr>
        </p:nvSpPr>
        <p:spPr/>
        <p:txBody>
          <a:bodyPr/>
          <a:lstStyle/>
          <a:p>
            <a:r>
              <a:rPr lang="sv-SE" dirty="0" smtClean="0"/>
              <a:t>Professionalism</a:t>
            </a:r>
          </a:p>
          <a:p>
            <a:r>
              <a:rPr lang="sv-SE" dirty="0" smtClean="0"/>
              <a:t>Medarbetarskap</a:t>
            </a:r>
          </a:p>
          <a:p>
            <a:r>
              <a:rPr lang="sv-SE" dirty="0" smtClean="0"/>
              <a:t>Eget ansvar</a:t>
            </a:r>
          </a:p>
          <a:p>
            <a:r>
              <a:rPr lang="sv-SE" dirty="0" smtClean="0"/>
              <a:t>Beröm och feedback – på rätt sätt</a:t>
            </a:r>
          </a:p>
          <a:p>
            <a:r>
              <a:rPr lang="sv-SE" dirty="0" smtClean="0"/>
              <a:t>Öppenhet med ansvar</a:t>
            </a:r>
          </a:p>
          <a:p>
            <a:r>
              <a:rPr lang="sv-SE" dirty="0" smtClean="0"/>
              <a:t>Alla kan påverka kommunikationen</a:t>
            </a:r>
            <a:endParaRPr lang="sv-SE" dirty="0"/>
          </a:p>
        </p:txBody>
      </p:sp>
    </p:spTree>
    <p:extLst>
      <p:ext uri="{BB962C8B-B14F-4D97-AF65-F5344CB8AC3E}">
        <p14:creationId xmlns:p14="http://schemas.microsoft.com/office/powerpoint/2010/main" val="1428903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Delningskultur i skolan</a:t>
            </a:r>
            <a:endParaRPr lang="sv-SE" dirty="0"/>
          </a:p>
        </p:txBody>
      </p:sp>
      <p:sp>
        <p:nvSpPr>
          <p:cNvPr id="3" name="Platshållare för innehåll 2"/>
          <p:cNvSpPr>
            <a:spLocks noGrp="1"/>
          </p:cNvSpPr>
          <p:nvPr>
            <p:ph idx="1"/>
          </p:nvPr>
        </p:nvSpPr>
        <p:spPr>
          <a:xfrm>
            <a:off x="1251678" y="1444752"/>
            <a:ext cx="10178322" cy="4672583"/>
          </a:xfrm>
        </p:spPr>
        <p:txBody>
          <a:bodyPr/>
          <a:lstStyle/>
          <a:p>
            <a:r>
              <a:rPr lang="sv-SE" dirty="0" smtClean="0"/>
              <a:t>Lärarens arbete är ensamt enligt tradition. Man går in i klassen och stänger dörren. Läraren sköter sig själv, gör sitt eget material och bedömer suveränt.</a:t>
            </a:r>
          </a:p>
          <a:p>
            <a:r>
              <a:rPr lang="sv-SE" dirty="0" smtClean="0"/>
              <a:t>Kollegial delning och samarbete är en fortsättning på god kommunikation och förtroende i </a:t>
            </a:r>
            <a:r>
              <a:rPr lang="sv-SE" dirty="0" smtClean="0"/>
              <a:t>kollegiet – eller tvärtom, utan transparens, kommunikatio</a:t>
            </a:r>
            <a:r>
              <a:rPr lang="sv-SE" dirty="0" smtClean="0"/>
              <a:t>n och förtroende blir det ingen delning</a:t>
            </a:r>
            <a:endParaRPr lang="sv-SE" dirty="0" smtClean="0"/>
          </a:p>
          <a:p>
            <a:r>
              <a:rPr lang="sv-SE" dirty="0" smtClean="0"/>
              <a:t>Att dela ger så mycket – det är roligare, utvecklande, ger stöd och ett delat ansvar. Läraren är inte oumbärlig för att klassen ska klara sig bra. Man delar bördan, planeringen, utförandet, materialet, undervisningen och bedömningen. Läraren behöver inte minnas allt själv och man har kompisar att dela problem och lycka med.</a:t>
            </a:r>
          </a:p>
          <a:p>
            <a:r>
              <a:rPr lang="sv-SE" dirty="0" smtClean="0"/>
              <a:t>För eleven ger det en bredare erfarenhetsbas att ösa ur, personkemin med en lärare blir inte avgörande för det finns en eller flera lärare till</a:t>
            </a:r>
            <a:endParaRPr lang="sv-SE" dirty="0"/>
          </a:p>
        </p:txBody>
      </p:sp>
    </p:spTree>
    <p:extLst>
      <p:ext uri="{BB962C8B-B14F-4D97-AF65-F5344CB8AC3E}">
        <p14:creationId xmlns:p14="http://schemas.microsoft.com/office/powerpoint/2010/main" val="6791532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Varför Det är svårt</a:t>
            </a:r>
            <a:endParaRPr lang="sv-SE" dirty="0"/>
          </a:p>
        </p:txBody>
      </p:sp>
      <p:sp>
        <p:nvSpPr>
          <p:cNvPr id="3" name="Platshållare för innehåll 2"/>
          <p:cNvSpPr>
            <a:spLocks noGrp="1"/>
          </p:cNvSpPr>
          <p:nvPr>
            <p:ph idx="1"/>
          </p:nvPr>
        </p:nvSpPr>
        <p:spPr/>
        <p:txBody>
          <a:bodyPr/>
          <a:lstStyle/>
          <a:p>
            <a:r>
              <a:rPr lang="sv-SE" dirty="0" smtClean="0"/>
              <a:t>Resurser och schema</a:t>
            </a:r>
            <a:endParaRPr lang="sv-SE" dirty="0" smtClean="0"/>
          </a:p>
          <a:p>
            <a:r>
              <a:rPr lang="sv-SE" dirty="0" smtClean="0"/>
              <a:t>Man vågar </a:t>
            </a:r>
            <a:r>
              <a:rPr lang="sv-SE" dirty="0" smtClean="0"/>
              <a:t>inte – är mitt material och/eller jag tillräckligt bra?</a:t>
            </a:r>
            <a:endParaRPr lang="sv-SE" dirty="0" smtClean="0"/>
          </a:p>
          <a:p>
            <a:r>
              <a:rPr lang="sv-SE" dirty="0" smtClean="0"/>
              <a:t>Man vill </a:t>
            </a:r>
            <a:r>
              <a:rPr lang="sv-SE" dirty="0" smtClean="0"/>
              <a:t>inte – vill bestämma själv och/eller varför ska nån annan dra nytta av mitt material?</a:t>
            </a:r>
            <a:endParaRPr lang="sv-SE" dirty="0" smtClean="0"/>
          </a:p>
          <a:p>
            <a:r>
              <a:rPr lang="sv-SE" dirty="0" smtClean="0"/>
              <a:t>Man hittar ingen passande kollega</a:t>
            </a:r>
          </a:p>
          <a:p>
            <a:r>
              <a:rPr lang="sv-SE" dirty="0" smtClean="0"/>
              <a:t>Svårt mellan olika ämnen</a:t>
            </a:r>
          </a:p>
          <a:p>
            <a:r>
              <a:rPr lang="sv-SE" dirty="0" smtClean="0"/>
              <a:t>Det tar tid i början, känns </a:t>
            </a:r>
            <a:r>
              <a:rPr lang="sv-SE" dirty="0" smtClean="0"/>
              <a:t>stressigt</a:t>
            </a:r>
          </a:p>
          <a:p>
            <a:r>
              <a:rPr lang="sv-SE" dirty="0" smtClean="0"/>
              <a:t>Arbetsbördan blir större först</a:t>
            </a:r>
          </a:p>
          <a:p>
            <a:r>
              <a:rPr lang="sv-SE" dirty="0" smtClean="0"/>
              <a:t>Fler och mer resurskrävande planeringsmöten</a:t>
            </a:r>
            <a:endParaRPr lang="sv-SE" dirty="0"/>
          </a:p>
        </p:txBody>
      </p:sp>
    </p:spTree>
    <p:extLst>
      <p:ext uri="{BB962C8B-B14F-4D97-AF65-F5344CB8AC3E}">
        <p14:creationId xmlns:p14="http://schemas.microsoft.com/office/powerpoint/2010/main" val="882688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Varför det är bra</a:t>
            </a:r>
            <a:endParaRPr lang="sv-SE" dirty="0"/>
          </a:p>
        </p:txBody>
      </p:sp>
      <p:sp>
        <p:nvSpPr>
          <p:cNvPr id="3" name="Platshållare för innehåll 2"/>
          <p:cNvSpPr>
            <a:spLocks noGrp="1"/>
          </p:cNvSpPr>
          <p:nvPr>
            <p:ph idx="1"/>
          </p:nvPr>
        </p:nvSpPr>
        <p:spPr>
          <a:xfrm>
            <a:off x="1251678" y="2286001"/>
            <a:ext cx="10178322" cy="4041647"/>
          </a:xfrm>
        </p:spPr>
        <p:txBody>
          <a:bodyPr/>
          <a:lstStyle/>
          <a:p>
            <a:r>
              <a:rPr lang="sv-SE" dirty="0" smtClean="0"/>
              <a:t>Man får tips och </a:t>
            </a:r>
            <a:r>
              <a:rPr lang="sv-SE" dirty="0" err="1" smtClean="0"/>
              <a:t>ideer</a:t>
            </a:r>
            <a:endParaRPr lang="sv-SE" dirty="0" smtClean="0"/>
          </a:p>
          <a:p>
            <a:r>
              <a:rPr lang="sv-SE" dirty="0" smtClean="0"/>
              <a:t>Man får feedback – för det vågar vi ge då det finns förtroende</a:t>
            </a:r>
          </a:p>
          <a:p>
            <a:r>
              <a:rPr lang="sv-SE" dirty="0" smtClean="0"/>
              <a:t>Man får vara sjuk eller </a:t>
            </a:r>
            <a:r>
              <a:rPr lang="sv-SE" dirty="0" err="1" smtClean="0"/>
              <a:t>vabba</a:t>
            </a:r>
            <a:r>
              <a:rPr lang="sv-SE" dirty="0" smtClean="0"/>
              <a:t> och undervisningen löper på ändå</a:t>
            </a:r>
          </a:p>
          <a:p>
            <a:r>
              <a:rPr lang="sv-SE" dirty="0" smtClean="0"/>
              <a:t>Man får fler kontakter till arbetslivet</a:t>
            </a:r>
          </a:p>
          <a:p>
            <a:r>
              <a:rPr lang="sv-SE" dirty="0" smtClean="0"/>
              <a:t>Arbetsbördan blir mindre då allt funkar – fler som minns saker</a:t>
            </a:r>
          </a:p>
          <a:p>
            <a:r>
              <a:rPr lang="sv-SE" dirty="0" smtClean="0"/>
              <a:t>Det blir ett roligare arbete, man har en kollega som förstår precis hur det är</a:t>
            </a:r>
          </a:p>
          <a:p>
            <a:r>
              <a:rPr lang="sv-SE" dirty="0" smtClean="0"/>
              <a:t>Integrera olika ämnen i varandra – urkul, men man måste släppa detaljkontrollen per ämne</a:t>
            </a:r>
          </a:p>
          <a:p>
            <a:r>
              <a:rPr lang="sv-SE" dirty="0" smtClean="0"/>
              <a:t>Ökad kollegial respekt</a:t>
            </a:r>
          </a:p>
          <a:p>
            <a:endParaRPr lang="sv-SE" dirty="0"/>
          </a:p>
        </p:txBody>
      </p:sp>
    </p:spTree>
    <p:extLst>
      <p:ext uri="{BB962C8B-B14F-4D97-AF65-F5344CB8AC3E}">
        <p14:creationId xmlns:p14="http://schemas.microsoft.com/office/powerpoint/2010/main" val="6674365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Vad ska lärarna dela?</a:t>
            </a:r>
            <a:endParaRPr lang="sv-SE" dirty="0"/>
          </a:p>
        </p:txBody>
      </p:sp>
      <p:sp>
        <p:nvSpPr>
          <p:cNvPr id="3" name="Platshållare för innehåll 2"/>
          <p:cNvSpPr>
            <a:spLocks noGrp="1"/>
          </p:cNvSpPr>
          <p:nvPr>
            <p:ph idx="1"/>
          </p:nvPr>
        </p:nvSpPr>
        <p:spPr/>
        <p:txBody>
          <a:bodyPr/>
          <a:lstStyle/>
          <a:p>
            <a:r>
              <a:rPr lang="sv-SE" dirty="0" smtClean="0"/>
              <a:t>Material – </a:t>
            </a:r>
            <a:r>
              <a:rPr lang="sv-SE" dirty="0" err="1" smtClean="0"/>
              <a:t>lärplattform</a:t>
            </a:r>
            <a:r>
              <a:rPr lang="sv-SE" dirty="0" smtClean="0"/>
              <a:t> underlättar. </a:t>
            </a:r>
          </a:p>
          <a:p>
            <a:pPr lvl="1"/>
            <a:r>
              <a:rPr lang="sv-SE" dirty="0" smtClean="0"/>
              <a:t>Hos oss har varje examensdel ett </a:t>
            </a:r>
            <a:r>
              <a:rPr lang="sv-SE" dirty="0" err="1" smtClean="0"/>
              <a:t>Itslearning</a:t>
            </a:r>
            <a:r>
              <a:rPr lang="sv-SE" dirty="0" smtClean="0"/>
              <a:t>-rum som alla lärare delar.</a:t>
            </a:r>
          </a:p>
          <a:p>
            <a:pPr lvl="1"/>
            <a:r>
              <a:rPr lang="sv-SE" dirty="0" smtClean="0"/>
              <a:t>Läskigt att visa sitt material för alla</a:t>
            </a:r>
          </a:p>
          <a:p>
            <a:r>
              <a:rPr lang="sv-SE" dirty="0" smtClean="0"/>
              <a:t>Platsen – samundervisning i samma rum.</a:t>
            </a:r>
          </a:p>
          <a:p>
            <a:pPr lvl="1"/>
            <a:r>
              <a:rPr lang="sv-SE" dirty="0" smtClean="0"/>
              <a:t>Ger frihet att flytta på gruppen för man är två eller fler lärare</a:t>
            </a:r>
          </a:p>
          <a:p>
            <a:r>
              <a:rPr lang="sv-SE" dirty="0" smtClean="0"/>
              <a:t>Bedömning av prov och rättande av inlämningsuppgifter</a:t>
            </a:r>
          </a:p>
          <a:p>
            <a:r>
              <a:rPr lang="sv-SE" dirty="0" smtClean="0"/>
              <a:t>Omsorgen om studerande</a:t>
            </a:r>
          </a:p>
          <a:p>
            <a:r>
              <a:rPr lang="sv-SE" dirty="0" smtClean="0"/>
              <a:t>Externa kontakter och problem som uppstår</a:t>
            </a:r>
          </a:p>
          <a:p>
            <a:endParaRPr lang="sv-SE" dirty="0" smtClean="0"/>
          </a:p>
          <a:p>
            <a:endParaRPr lang="sv-SE" dirty="0"/>
          </a:p>
        </p:txBody>
      </p:sp>
    </p:spTree>
    <p:extLst>
      <p:ext uri="{BB962C8B-B14F-4D97-AF65-F5344CB8AC3E}">
        <p14:creationId xmlns:p14="http://schemas.microsoft.com/office/powerpoint/2010/main" val="1266969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slutkläm</a:t>
            </a:r>
            <a:endParaRPr lang="sv-SE" dirty="0"/>
          </a:p>
        </p:txBody>
      </p:sp>
      <p:sp>
        <p:nvSpPr>
          <p:cNvPr id="3" name="Platshållare för innehåll 2"/>
          <p:cNvSpPr>
            <a:spLocks noGrp="1"/>
          </p:cNvSpPr>
          <p:nvPr>
            <p:ph idx="1"/>
          </p:nvPr>
        </p:nvSpPr>
        <p:spPr>
          <a:xfrm>
            <a:off x="1251678" y="1545337"/>
            <a:ext cx="10178322" cy="4334256"/>
          </a:xfrm>
        </p:spPr>
        <p:txBody>
          <a:bodyPr/>
          <a:lstStyle/>
          <a:p>
            <a:r>
              <a:rPr lang="sv-SE" dirty="0" smtClean="0"/>
              <a:t>Det ska vara roligt på jobbet</a:t>
            </a:r>
          </a:p>
          <a:p>
            <a:r>
              <a:rPr lang="sv-SE" dirty="0" smtClean="0"/>
              <a:t>Varför är det inte roligt?</a:t>
            </a:r>
          </a:p>
          <a:p>
            <a:r>
              <a:rPr lang="sv-SE" dirty="0" smtClean="0"/>
              <a:t>Börja med att kommunicera – någon ska vara först!</a:t>
            </a:r>
          </a:p>
          <a:p>
            <a:endParaRPr lang="sv-SE" dirty="0"/>
          </a:p>
          <a:p>
            <a:endParaRPr lang="sv-SE" dirty="0" smtClean="0"/>
          </a:p>
          <a:p>
            <a:pPr marL="0" indent="0">
              <a:buNone/>
            </a:pPr>
            <a:r>
              <a:rPr lang="sv-SE" dirty="0" smtClean="0"/>
              <a:t>Tack för ordet och kom ihåg att allt vad jag sagt idag, är baserat på egna erfarenheter – inte vetenskap, validitet, reliabilitet, evidens eller annat sakligt </a:t>
            </a:r>
            <a:r>
              <a:rPr lang="sv-SE" dirty="0" smtClean="0">
                <a:sym typeface="Wingdings" panose="05000000000000000000" pitchFamily="2" charset="2"/>
              </a:rPr>
              <a:t> </a:t>
            </a:r>
            <a:endParaRPr lang="sv-SE" dirty="0"/>
          </a:p>
        </p:txBody>
      </p:sp>
    </p:spTree>
    <p:extLst>
      <p:ext uri="{BB962C8B-B14F-4D97-AF65-F5344CB8AC3E}">
        <p14:creationId xmlns:p14="http://schemas.microsoft.com/office/powerpoint/2010/main" val="2567306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251678" y="382385"/>
            <a:ext cx="10178322" cy="788047"/>
          </a:xfrm>
        </p:spPr>
        <p:txBody>
          <a:bodyPr>
            <a:normAutofit fontScale="90000"/>
          </a:bodyPr>
          <a:lstStyle/>
          <a:p>
            <a:r>
              <a:rPr lang="sv-SE" dirty="0" smtClean="0"/>
              <a:t>Kommunikation</a:t>
            </a:r>
            <a:endParaRPr lang="sv-SE" dirty="0"/>
          </a:p>
        </p:txBody>
      </p:sp>
      <p:sp>
        <p:nvSpPr>
          <p:cNvPr id="3" name="Platshållare för innehåll 2"/>
          <p:cNvSpPr>
            <a:spLocks noGrp="1"/>
          </p:cNvSpPr>
          <p:nvPr>
            <p:ph idx="1"/>
          </p:nvPr>
        </p:nvSpPr>
        <p:spPr>
          <a:xfrm>
            <a:off x="1251678" y="1536193"/>
            <a:ext cx="10178322" cy="4343400"/>
          </a:xfrm>
        </p:spPr>
        <p:txBody>
          <a:bodyPr/>
          <a:lstStyle/>
          <a:p>
            <a:r>
              <a:rPr lang="sv-SE" dirty="0" smtClean="0"/>
              <a:t>Svårt och nödvändigt – finns inga tankeläsare, men många tanketolkare</a:t>
            </a:r>
          </a:p>
          <a:p>
            <a:r>
              <a:rPr lang="sv-SE" dirty="0" smtClean="0"/>
              <a:t>Hela människan spelar in</a:t>
            </a:r>
          </a:p>
          <a:p>
            <a:pPr lvl="1"/>
            <a:r>
              <a:rPr lang="sv-SE" dirty="0" smtClean="0"/>
              <a:t>Tonfall</a:t>
            </a:r>
          </a:p>
          <a:p>
            <a:pPr lvl="1"/>
            <a:r>
              <a:rPr lang="sv-SE" dirty="0" smtClean="0"/>
              <a:t>Betoning </a:t>
            </a:r>
          </a:p>
          <a:p>
            <a:pPr lvl="1"/>
            <a:r>
              <a:rPr lang="sv-SE" dirty="0" smtClean="0"/>
              <a:t>Talets hastighet</a:t>
            </a:r>
          </a:p>
          <a:p>
            <a:pPr lvl="1"/>
            <a:r>
              <a:rPr lang="sv-SE" dirty="0" smtClean="0"/>
              <a:t>Kroppsspråk</a:t>
            </a:r>
          </a:p>
          <a:p>
            <a:r>
              <a:rPr lang="sv-SE" dirty="0" smtClean="0"/>
              <a:t>Känslig eller okänslig sändare eller mottagare – alla lika värda</a:t>
            </a:r>
          </a:p>
          <a:p>
            <a:r>
              <a:rPr lang="sv-SE" dirty="0" smtClean="0"/>
              <a:t>Alla bör skaffa sig självinsikt – hur funkar jag som sändare och som mottagare</a:t>
            </a:r>
          </a:p>
          <a:p>
            <a:pPr marL="0" indent="0">
              <a:buNone/>
            </a:pPr>
            <a:endParaRPr lang="sv-SE" dirty="0" smtClean="0"/>
          </a:p>
        </p:txBody>
      </p:sp>
    </p:spTree>
    <p:extLst>
      <p:ext uri="{BB962C8B-B14F-4D97-AF65-F5344CB8AC3E}">
        <p14:creationId xmlns:p14="http://schemas.microsoft.com/office/powerpoint/2010/main" val="1210114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KOMMUNIKATION</a:t>
            </a:r>
            <a:endParaRPr lang="sv-SE" dirty="0"/>
          </a:p>
        </p:txBody>
      </p:sp>
      <p:sp>
        <p:nvSpPr>
          <p:cNvPr id="3" name="Platshållare för innehåll 2"/>
          <p:cNvSpPr>
            <a:spLocks noGrp="1"/>
          </p:cNvSpPr>
          <p:nvPr>
            <p:ph idx="1"/>
          </p:nvPr>
        </p:nvSpPr>
        <p:spPr>
          <a:xfrm>
            <a:off x="1251678" y="1554481"/>
            <a:ext cx="10178322" cy="4325112"/>
          </a:xfrm>
        </p:spPr>
        <p:txBody>
          <a:bodyPr/>
          <a:lstStyle/>
          <a:p>
            <a:pPr marL="0" indent="0">
              <a:buNone/>
            </a:pPr>
            <a:r>
              <a:rPr lang="sv-SE" dirty="0" smtClean="0"/>
              <a:t>Allt börjar med mig själv</a:t>
            </a:r>
          </a:p>
          <a:p>
            <a:r>
              <a:rPr lang="sv-SE" dirty="0" smtClean="0"/>
              <a:t>Ta till mig kunskap om olika personlighetstyper, hur de funkar</a:t>
            </a:r>
          </a:p>
          <a:p>
            <a:r>
              <a:rPr lang="sv-SE" dirty="0" smtClean="0"/>
              <a:t>Man ska vara empatisk och ta sig tid att lyssna ”på riktigt”, inom rimlighetens gränser</a:t>
            </a:r>
          </a:p>
          <a:p>
            <a:r>
              <a:rPr lang="sv-SE" dirty="0" smtClean="0"/>
              <a:t>Ta till sig rummet - ”lyssna på” ordlös kommunikation - Hur känns det i luften? Hur sitter folk? Vad gör dom med kroppen? Notera detta mentalt</a:t>
            </a:r>
          </a:p>
          <a:p>
            <a:r>
              <a:rPr lang="sv-SE" dirty="0" smtClean="0"/>
              <a:t>”Översätt” mellan olika typer, vad menar man? Överdriv dock inte i stunden. Ofta bättre att ta ett litet samtal efteråt.</a:t>
            </a:r>
          </a:p>
          <a:p>
            <a:r>
              <a:rPr lang="sv-SE" dirty="0" smtClean="0"/>
              <a:t>Våga säga vad du tänker, bjud på dig själv, ha humor och självkänsla – du är omtyckt på riktigt fast du tycker lite annorlunda</a:t>
            </a:r>
          </a:p>
          <a:p>
            <a:r>
              <a:rPr lang="sv-SE" dirty="0" smtClean="0"/>
              <a:t> Tålamod – det blir bra </a:t>
            </a:r>
            <a:r>
              <a:rPr lang="sv-SE" dirty="0" smtClean="0">
                <a:sym typeface="Wingdings" panose="05000000000000000000" pitchFamily="2" charset="2"/>
              </a:rPr>
              <a:t></a:t>
            </a:r>
            <a:endParaRPr lang="sv-SE" dirty="0" smtClean="0"/>
          </a:p>
          <a:p>
            <a:endParaRPr lang="sv-SE" dirty="0" smtClean="0"/>
          </a:p>
          <a:p>
            <a:endParaRPr lang="sv-SE" dirty="0" smtClean="0"/>
          </a:p>
          <a:p>
            <a:endParaRPr lang="sv-SE" dirty="0"/>
          </a:p>
        </p:txBody>
      </p:sp>
    </p:spTree>
    <p:extLst>
      <p:ext uri="{BB962C8B-B14F-4D97-AF65-F5344CB8AC3E}">
        <p14:creationId xmlns:p14="http://schemas.microsoft.com/office/powerpoint/2010/main" val="43570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VARFÖR kommunikation?</a:t>
            </a:r>
            <a:endParaRPr lang="sv-SE" dirty="0"/>
          </a:p>
        </p:txBody>
      </p:sp>
      <p:sp>
        <p:nvSpPr>
          <p:cNvPr id="3" name="Platshållare för innehåll 2"/>
          <p:cNvSpPr>
            <a:spLocks noGrp="1"/>
          </p:cNvSpPr>
          <p:nvPr>
            <p:ph idx="1"/>
          </p:nvPr>
        </p:nvSpPr>
        <p:spPr/>
        <p:txBody>
          <a:bodyPr/>
          <a:lstStyle/>
          <a:p>
            <a:r>
              <a:rPr lang="sv-SE" dirty="0" smtClean="0"/>
              <a:t>Vi är människor med känslor, känslor förmedlas via kommunikation</a:t>
            </a:r>
          </a:p>
          <a:p>
            <a:r>
              <a:rPr lang="sv-SE" dirty="0" smtClean="0"/>
              <a:t>Det ska kännas bra på jobbet och då är stämningen, respekten och samverkan </a:t>
            </a:r>
            <a:br>
              <a:rPr lang="sv-SE" dirty="0" smtClean="0"/>
            </a:br>
            <a:r>
              <a:rPr lang="sv-SE" dirty="0" smtClean="0"/>
              <a:t>mellan arbetarna viktiga element</a:t>
            </a:r>
          </a:p>
          <a:p>
            <a:r>
              <a:rPr lang="sv-SE" dirty="0" smtClean="0"/>
              <a:t>Sinnet behöver harmoni för att vi ska vara effektiva och bra på jobbet</a:t>
            </a:r>
          </a:p>
          <a:p>
            <a:r>
              <a:rPr lang="sv-SE" dirty="0" smtClean="0"/>
              <a:t>Alla fnurror på tråden tar energi, tid och pengar – kan förebyggas med öppen kommunikation </a:t>
            </a:r>
            <a:br>
              <a:rPr lang="sv-SE" dirty="0" smtClean="0"/>
            </a:br>
            <a:r>
              <a:rPr lang="sv-SE" dirty="0" smtClean="0"/>
              <a:t>och samarbete       </a:t>
            </a:r>
            <a:endParaRPr lang="sv-SE" dirty="0"/>
          </a:p>
        </p:txBody>
      </p:sp>
    </p:spTree>
    <p:extLst>
      <p:ext uri="{BB962C8B-B14F-4D97-AF65-F5344CB8AC3E}">
        <p14:creationId xmlns:p14="http://schemas.microsoft.com/office/powerpoint/2010/main" val="1688396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Kulturen på (</a:t>
            </a:r>
            <a:r>
              <a:rPr lang="sv-SE" dirty="0" err="1" smtClean="0"/>
              <a:t>arbets</a:t>
            </a:r>
            <a:r>
              <a:rPr lang="sv-SE" dirty="0" smtClean="0"/>
              <a:t>)platsen</a:t>
            </a:r>
            <a:endParaRPr lang="sv-SE" dirty="0"/>
          </a:p>
        </p:txBody>
      </p:sp>
      <p:sp>
        <p:nvSpPr>
          <p:cNvPr id="3" name="Platshållare för innehåll 2"/>
          <p:cNvSpPr>
            <a:spLocks noGrp="1"/>
          </p:cNvSpPr>
          <p:nvPr>
            <p:ph idx="1"/>
          </p:nvPr>
        </p:nvSpPr>
        <p:spPr/>
        <p:txBody>
          <a:bodyPr/>
          <a:lstStyle/>
          <a:p>
            <a:r>
              <a:rPr lang="sv-SE" dirty="0" smtClean="0"/>
              <a:t>Man känner i luften eller märker på hur folk beter sig, vilken kultur och vilka regler som gäller</a:t>
            </a:r>
          </a:p>
          <a:p>
            <a:r>
              <a:rPr lang="sv-SE" dirty="0" smtClean="0"/>
              <a:t>De flesta anpassar sig efter detta, oftast omedvetet, speciellt om man är ny</a:t>
            </a:r>
          </a:p>
          <a:p>
            <a:r>
              <a:rPr lang="sv-SE" dirty="0" smtClean="0"/>
              <a:t>Olika grupper funkar olika om en person byts ut eller inte är med</a:t>
            </a:r>
          </a:p>
          <a:p>
            <a:r>
              <a:rPr lang="sv-SE" dirty="0" smtClean="0"/>
              <a:t>Samma plats kan ha olika kultur i olika grupper</a:t>
            </a:r>
          </a:p>
          <a:p>
            <a:r>
              <a:rPr lang="sv-SE" dirty="0" smtClean="0"/>
              <a:t>Kollektivt tyst beslut, men i det stora hela är det ledaren som sätter ribban</a:t>
            </a:r>
          </a:p>
          <a:p>
            <a:r>
              <a:rPr lang="sv-SE" dirty="0" smtClean="0"/>
              <a:t>Tar mycket lång tid att ändra, sitter i väggarna</a:t>
            </a:r>
          </a:p>
          <a:p>
            <a:r>
              <a:rPr lang="sv-SE" dirty="0" smtClean="0"/>
              <a:t>Man får vara ganska drastisk om man ska få en ändring till stånd</a:t>
            </a:r>
          </a:p>
          <a:p>
            <a:r>
              <a:rPr lang="sv-SE" dirty="0" smtClean="0"/>
              <a:t> Somliga påstår att det är omöjligt att ändra kulturen på en arbetsplats</a:t>
            </a:r>
            <a:endParaRPr lang="sv-SE" dirty="0"/>
          </a:p>
        </p:txBody>
      </p:sp>
    </p:spTree>
    <p:extLst>
      <p:ext uri="{BB962C8B-B14F-4D97-AF65-F5344CB8AC3E}">
        <p14:creationId xmlns:p14="http://schemas.microsoft.com/office/powerpoint/2010/main" val="2597718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251678" y="382385"/>
            <a:ext cx="10178322" cy="1217815"/>
          </a:xfrm>
        </p:spPr>
        <p:txBody>
          <a:bodyPr/>
          <a:lstStyle/>
          <a:p>
            <a:r>
              <a:rPr lang="sv-SE" dirty="0" smtClean="0"/>
              <a:t>Varför öppen kommunikation</a:t>
            </a:r>
            <a:endParaRPr lang="sv-SE" dirty="0"/>
          </a:p>
        </p:txBody>
      </p:sp>
      <p:sp>
        <p:nvSpPr>
          <p:cNvPr id="3" name="Platshållare för innehåll 2"/>
          <p:cNvSpPr>
            <a:spLocks noGrp="1"/>
          </p:cNvSpPr>
          <p:nvPr>
            <p:ph idx="1"/>
          </p:nvPr>
        </p:nvSpPr>
        <p:spPr/>
        <p:txBody>
          <a:bodyPr/>
          <a:lstStyle/>
          <a:p>
            <a:r>
              <a:rPr lang="sv-SE" dirty="0" smtClean="0"/>
              <a:t>Ger trivsel och vi-anda</a:t>
            </a:r>
          </a:p>
          <a:p>
            <a:r>
              <a:rPr lang="sv-SE" dirty="0" smtClean="0"/>
              <a:t>Ökar effektivitet och snabbar upp problemlösning</a:t>
            </a:r>
          </a:p>
          <a:p>
            <a:r>
              <a:rPr lang="sv-SE" dirty="0" smtClean="0"/>
              <a:t>Medarbetarna vill delta och bidra till det gemensamma </a:t>
            </a:r>
          </a:p>
          <a:p>
            <a:r>
              <a:rPr lang="sv-SE" dirty="0" smtClean="0"/>
              <a:t>Ökar kreativitet – </a:t>
            </a:r>
            <a:r>
              <a:rPr lang="sv-SE" dirty="0" err="1" smtClean="0"/>
              <a:t>samtänk</a:t>
            </a:r>
            <a:r>
              <a:rPr lang="sv-SE" dirty="0" smtClean="0"/>
              <a:t>, samarbete, samplanering osv</a:t>
            </a:r>
          </a:p>
          <a:p>
            <a:r>
              <a:rPr lang="sv-SE" dirty="0" smtClean="0"/>
              <a:t>Om man känner varandra och vet om den andras kunskap, verktyg, intressen osv</a:t>
            </a:r>
            <a:br>
              <a:rPr lang="sv-SE" dirty="0" smtClean="0"/>
            </a:br>
            <a:r>
              <a:rPr lang="sv-SE" dirty="0" smtClean="0"/>
              <a:t>blir arbetsgemenskapen mycket flexibel, lösningsorienterad och man kan känna sig trygg i att </a:t>
            </a:r>
            <a:br>
              <a:rPr lang="sv-SE" dirty="0" smtClean="0"/>
            </a:br>
            <a:r>
              <a:rPr lang="sv-SE" dirty="0" smtClean="0"/>
              <a:t>man kan lösa alla problem. Det är en enorm trygghet som bidar till välbefinnande. </a:t>
            </a:r>
            <a:endParaRPr lang="sv-SE" dirty="0"/>
          </a:p>
        </p:txBody>
      </p:sp>
    </p:spTree>
    <p:extLst>
      <p:ext uri="{BB962C8B-B14F-4D97-AF65-F5344CB8AC3E}">
        <p14:creationId xmlns:p14="http://schemas.microsoft.com/office/powerpoint/2010/main" val="3002486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251678" y="382385"/>
            <a:ext cx="10178322" cy="1254392"/>
          </a:xfrm>
        </p:spPr>
        <p:txBody>
          <a:bodyPr/>
          <a:lstStyle/>
          <a:p>
            <a:r>
              <a:rPr lang="sv-SE" dirty="0" smtClean="0"/>
              <a:t>Att öppna upp </a:t>
            </a:r>
            <a:endParaRPr lang="sv-SE" dirty="0"/>
          </a:p>
        </p:txBody>
      </p:sp>
      <p:sp>
        <p:nvSpPr>
          <p:cNvPr id="3" name="Platshållare för innehåll 2"/>
          <p:cNvSpPr>
            <a:spLocks noGrp="1"/>
          </p:cNvSpPr>
          <p:nvPr>
            <p:ph idx="1"/>
          </p:nvPr>
        </p:nvSpPr>
        <p:spPr>
          <a:xfrm>
            <a:off x="1251678" y="1636777"/>
            <a:ext cx="10178322" cy="4242816"/>
          </a:xfrm>
        </p:spPr>
        <p:txBody>
          <a:bodyPr/>
          <a:lstStyle/>
          <a:p>
            <a:r>
              <a:rPr lang="sv-SE" dirty="0" smtClean="0"/>
              <a:t>Ledaren har det stora ansvaret och sätter grund för klimatet, kulturen och kommunikationen</a:t>
            </a:r>
          </a:p>
          <a:p>
            <a:pPr marL="457200" lvl="1" indent="0">
              <a:buNone/>
            </a:pPr>
            <a:r>
              <a:rPr lang="sv-SE" dirty="0" smtClean="0"/>
              <a:t>Några goda råd till ledare:</a:t>
            </a:r>
          </a:p>
          <a:p>
            <a:pPr marL="457200" lvl="1" indent="0">
              <a:buNone/>
            </a:pPr>
            <a:r>
              <a:rPr lang="sv-SE" dirty="0" smtClean="0"/>
              <a:t>-   Var alltid tillgänglig för kommunikation, men sätt dina egna gränser</a:t>
            </a:r>
          </a:p>
          <a:p>
            <a:pPr lvl="1">
              <a:buFontTx/>
              <a:buChar char="-"/>
            </a:pPr>
            <a:r>
              <a:rPr lang="sv-SE" dirty="0" smtClean="0"/>
              <a:t>Ha </a:t>
            </a:r>
            <a:r>
              <a:rPr lang="sv-SE" dirty="0" smtClean="0"/>
              <a:t>tålamod - </a:t>
            </a:r>
            <a:r>
              <a:rPr lang="sv-SE" dirty="0" smtClean="0"/>
              <a:t>känslor, kommunikation och relationer tar tid</a:t>
            </a:r>
          </a:p>
          <a:p>
            <a:pPr lvl="1">
              <a:buFontTx/>
              <a:buChar char="-"/>
            </a:pPr>
            <a:r>
              <a:rPr lang="sv-SE" dirty="0" smtClean="0"/>
              <a:t>Lär dig någon teknik för att ha svåra samtal. Jag började via Samverkansmodellen.</a:t>
            </a:r>
          </a:p>
          <a:p>
            <a:pPr lvl="1">
              <a:buFontTx/>
              <a:buChar char="-"/>
            </a:pPr>
            <a:r>
              <a:rPr lang="sv-SE" dirty="0" smtClean="0"/>
              <a:t>Lyssna, svara ärligt. Vet du inte, så svarar du att du inte vet och varför du inte vet. Undvik att det känns nonchalant för medarbetaren. </a:t>
            </a:r>
          </a:p>
          <a:p>
            <a:pPr lvl="1">
              <a:buFontTx/>
              <a:buChar char="-"/>
            </a:pPr>
            <a:r>
              <a:rPr lang="sv-SE" dirty="0" smtClean="0"/>
              <a:t>Du ska vara trygg, ärlig, empatisk och rättvis. Ingen gömd agenda. Du står för ditt ord, men ändrar </a:t>
            </a:r>
            <a:br>
              <a:rPr lang="sv-SE" dirty="0" smtClean="0"/>
            </a:br>
            <a:r>
              <a:rPr lang="sv-SE" dirty="0" smtClean="0"/>
              <a:t>dig då du har fel.</a:t>
            </a:r>
          </a:p>
          <a:p>
            <a:pPr lvl="1">
              <a:buFontTx/>
              <a:buChar char="-"/>
            </a:pPr>
            <a:r>
              <a:rPr lang="sv-SE" dirty="0" smtClean="0"/>
              <a:t>Ledaren ska visa sin personlighet, med svagheter och styrkor</a:t>
            </a:r>
          </a:p>
        </p:txBody>
      </p:sp>
    </p:spTree>
    <p:extLst>
      <p:ext uri="{BB962C8B-B14F-4D97-AF65-F5344CB8AC3E}">
        <p14:creationId xmlns:p14="http://schemas.microsoft.com/office/powerpoint/2010/main" val="1067552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251678" y="382385"/>
            <a:ext cx="10178322" cy="1016647"/>
          </a:xfrm>
        </p:spPr>
        <p:txBody>
          <a:bodyPr/>
          <a:lstStyle/>
          <a:p>
            <a:r>
              <a:rPr lang="sv-SE" dirty="0"/>
              <a:t>Att öppna upp </a:t>
            </a:r>
          </a:p>
        </p:txBody>
      </p:sp>
      <p:sp>
        <p:nvSpPr>
          <p:cNvPr id="3" name="Platshållare för innehåll 2"/>
          <p:cNvSpPr>
            <a:spLocks noGrp="1"/>
          </p:cNvSpPr>
          <p:nvPr>
            <p:ph idx="1"/>
          </p:nvPr>
        </p:nvSpPr>
        <p:spPr>
          <a:xfrm>
            <a:off x="1251678" y="1252729"/>
            <a:ext cx="10178322" cy="4626864"/>
          </a:xfrm>
        </p:spPr>
        <p:txBody>
          <a:bodyPr/>
          <a:lstStyle/>
          <a:p>
            <a:pPr marL="457200" lvl="1" indent="0">
              <a:buNone/>
            </a:pPr>
            <a:r>
              <a:rPr lang="sv-SE" dirty="0" smtClean="0"/>
              <a:t>Fortsättning - Några </a:t>
            </a:r>
            <a:r>
              <a:rPr lang="sv-SE" dirty="0"/>
              <a:t>goda råd till </a:t>
            </a:r>
            <a:r>
              <a:rPr lang="sv-SE" dirty="0" smtClean="0"/>
              <a:t>ledare:</a:t>
            </a:r>
          </a:p>
          <a:p>
            <a:pPr lvl="1">
              <a:buFontTx/>
              <a:buChar char="-"/>
            </a:pPr>
            <a:r>
              <a:rPr lang="sv-SE" dirty="0" smtClean="0"/>
              <a:t>Ledaren måste berätta om sina tankar, idéer och planer – absolut inte vänta tills beslut är tagna</a:t>
            </a:r>
          </a:p>
          <a:p>
            <a:pPr lvl="2">
              <a:buFontTx/>
              <a:buChar char="-"/>
            </a:pPr>
            <a:r>
              <a:rPr lang="sv-SE" dirty="0" smtClean="0"/>
              <a:t>Mod och självkänsla</a:t>
            </a:r>
          </a:p>
          <a:p>
            <a:pPr lvl="2">
              <a:buFontTx/>
              <a:buChar char="-"/>
            </a:pPr>
            <a:r>
              <a:rPr lang="sv-SE" dirty="0" smtClean="0"/>
              <a:t>Inte kul att bli dissekerad</a:t>
            </a:r>
          </a:p>
          <a:p>
            <a:pPr lvl="2">
              <a:buFontTx/>
              <a:buChar char="-"/>
            </a:pPr>
            <a:r>
              <a:rPr lang="sv-SE" dirty="0" smtClean="0"/>
              <a:t>Visar med exempel att man ska våga berätta</a:t>
            </a:r>
          </a:p>
          <a:p>
            <a:pPr lvl="2">
              <a:buFontTx/>
              <a:buChar char="-"/>
            </a:pPr>
            <a:r>
              <a:rPr lang="sv-SE" dirty="0" smtClean="0"/>
              <a:t>Allt ledare säger kommer att diskuteras, ifrågasättas och ledaren ska diskutera, argumentera och försöka få fram de bästa förslagen.  Att fråga ut i luften vad medarbetare vill göra, ger sällan respons. Men lägg ut ett färdigt förslag så får man feedback</a:t>
            </a:r>
          </a:p>
          <a:p>
            <a:pPr lvl="2">
              <a:buFontTx/>
              <a:buChar char="-"/>
            </a:pPr>
            <a:r>
              <a:rPr lang="sv-SE" dirty="0" smtClean="0"/>
              <a:t>Ledaren måste kunna erkänna sina misstag, göra om beslut, ändra planer</a:t>
            </a:r>
          </a:p>
          <a:p>
            <a:pPr lvl="2">
              <a:buFontTx/>
              <a:buChar char="-"/>
            </a:pPr>
            <a:r>
              <a:rPr lang="sv-SE" dirty="0" smtClean="0"/>
              <a:t>Man blir inte automatiskt klok och erfaren för att man får en chefstitel. Medarbetarna vet och kan.</a:t>
            </a:r>
          </a:p>
          <a:p>
            <a:pPr lvl="2">
              <a:buFontTx/>
              <a:buChar char="-"/>
            </a:pPr>
            <a:r>
              <a:rPr lang="sv-SE" dirty="0" smtClean="0"/>
              <a:t>Man förtjänar förtroende – tar tid, flera år</a:t>
            </a:r>
          </a:p>
          <a:p>
            <a:pPr lvl="2">
              <a:buFontTx/>
              <a:buChar char="-"/>
            </a:pPr>
            <a:r>
              <a:rPr lang="sv-SE" dirty="0" smtClean="0"/>
              <a:t>Man har en stor roll i att vara tolk mellan olika personligheter i personalen</a:t>
            </a:r>
            <a:endParaRPr lang="sv-SE" dirty="0"/>
          </a:p>
        </p:txBody>
      </p:sp>
    </p:spTree>
    <p:extLst>
      <p:ext uri="{BB962C8B-B14F-4D97-AF65-F5344CB8AC3E}">
        <p14:creationId xmlns:p14="http://schemas.microsoft.com/office/powerpoint/2010/main" val="4108854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öppna upp </a:t>
            </a:r>
          </a:p>
        </p:txBody>
      </p:sp>
      <p:sp>
        <p:nvSpPr>
          <p:cNvPr id="3" name="Platshållare för innehåll 2"/>
          <p:cNvSpPr>
            <a:spLocks noGrp="1"/>
          </p:cNvSpPr>
          <p:nvPr>
            <p:ph idx="1"/>
          </p:nvPr>
        </p:nvSpPr>
        <p:spPr>
          <a:xfrm>
            <a:off x="1251678" y="1664208"/>
            <a:ext cx="10178322" cy="4663439"/>
          </a:xfrm>
        </p:spPr>
        <p:txBody>
          <a:bodyPr>
            <a:normAutofit/>
          </a:bodyPr>
          <a:lstStyle/>
          <a:p>
            <a:pPr marL="0" indent="0">
              <a:buNone/>
            </a:pPr>
            <a:r>
              <a:rPr lang="sv-SE" dirty="0" smtClean="0"/>
              <a:t>Tiden ger olika faser:</a:t>
            </a:r>
          </a:p>
          <a:p>
            <a:pPr>
              <a:buFontTx/>
              <a:buChar char="-"/>
            </a:pPr>
            <a:r>
              <a:rPr lang="sv-SE" dirty="0" smtClean="0"/>
              <a:t>Negativ fas. I början måste alla uppdämda negativ känslor få komma ut. Ledare är med och leder alla gruppers arbete. Sätter tonen, lyssnar och pratar. Denna fas kan vara i flera år.</a:t>
            </a:r>
          </a:p>
          <a:p>
            <a:pPr>
              <a:buFontTx/>
              <a:buChar char="-"/>
            </a:pPr>
            <a:r>
              <a:rPr lang="sv-SE" dirty="0" smtClean="0"/>
              <a:t>Kreativ fas. Medarbetarna märker att det går att samarbeta, påverka, planera och göra nytt. Man diskuterar fritt och önskemålen är många och vidlyftiga. Kortare än den negativa fasen.</a:t>
            </a:r>
          </a:p>
          <a:p>
            <a:pPr>
              <a:buFontTx/>
              <a:buChar char="-"/>
            </a:pPr>
            <a:r>
              <a:rPr lang="sv-SE" dirty="0" smtClean="0"/>
              <a:t>Jobbfasen. Nu ska man verkställa allt man planerat i den kreativa fasen. Verkligheten kommer emot, men med öppen kommunikation och en planering där man flyttar fram kreativa idéer istället för att bara avpollettera dem, bibehålls den fina, aktiva stämningen.</a:t>
            </a:r>
          </a:p>
          <a:p>
            <a:pPr>
              <a:buFontTx/>
              <a:buChar char="-"/>
            </a:pPr>
            <a:r>
              <a:rPr lang="sv-SE" dirty="0" smtClean="0"/>
              <a:t>Rolig fas. Alla skämtar med varann, det är högt i tak och brett mellan väggarna. Möten drar ut på tiden, det blir lite oorganiserat, alla berättar och pratar, alla idéer möts med motidéer.</a:t>
            </a:r>
          </a:p>
          <a:p>
            <a:pPr>
              <a:buFontTx/>
              <a:buChar char="-"/>
            </a:pPr>
            <a:r>
              <a:rPr lang="sv-SE" dirty="0" smtClean="0"/>
              <a:t>Stabiliseringsfas. Ledarskapet delas ut till andra. Strukturer och regler bestäms tillsammans i grupperna. Kommunikationen bibehålls, samarbetet funkar, men det blir organiserat och befäst.</a:t>
            </a:r>
            <a:endParaRPr lang="sv-SE" dirty="0"/>
          </a:p>
        </p:txBody>
      </p:sp>
    </p:spTree>
    <p:extLst>
      <p:ext uri="{BB962C8B-B14F-4D97-AF65-F5344CB8AC3E}">
        <p14:creationId xmlns:p14="http://schemas.microsoft.com/office/powerpoint/2010/main" val="3737032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TM10001106[[fn=Märke]]</Template>
  <TotalTime>5004</TotalTime>
  <Words>1415</Words>
  <Application>Microsoft Office PowerPoint</Application>
  <PresentationFormat>Bredbild</PresentationFormat>
  <Paragraphs>123</Paragraphs>
  <Slides>17</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17</vt:i4>
      </vt:variant>
    </vt:vector>
  </HeadingPairs>
  <TitlesOfParts>
    <vt:vector size="23" baseType="lpstr">
      <vt:lpstr>Arial</vt:lpstr>
      <vt:lpstr>Calibri</vt:lpstr>
      <vt:lpstr>Gill Sans MT</vt:lpstr>
      <vt:lpstr>Impact</vt:lpstr>
      <vt:lpstr>Wingdings</vt:lpstr>
      <vt:lpstr>Badge</vt:lpstr>
      <vt:lpstr>Kommunikation, delning &amp; gemenskap</vt:lpstr>
      <vt:lpstr>Kommunikation</vt:lpstr>
      <vt:lpstr>KOMMUNIKATION</vt:lpstr>
      <vt:lpstr>VARFÖR kommunikation?</vt:lpstr>
      <vt:lpstr>Kulturen på (arbets)platsen</vt:lpstr>
      <vt:lpstr>Varför öppen kommunikation</vt:lpstr>
      <vt:lpstr>Att öppna upp </vt:lpstr>
      <vt:lpstr>Att öppna upp </vt:lpstr>
      <vt:lpstr>Att öppna upp </vt:lpstr>
      <vt:lpstr>förtroende</vt:lpstr>
      <vt:lpstr>Nackdelar med öppenhet</vt:lpstr>
      <vt:lpstr>Nyckelbegrepp</vt:lpstr>
      <vt:lpstr>Delningskultur i skolan</vt:lpstr>
      <vt:lpstr>Varför Det är svårt</vt:lpstr>
      <vt:lpstr>Varför det är bra</vt:lpstr>
      <vt:lpstr>Vad ska lärarna dela?</vt:lpstr>
      <vt:lpstr>slutkläm</vt:lpstr>
    </vt:vector>
  </TitlesOfParts>
  <Company>Ålands Gymnasium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Kommunikation, delning &amp; gemenskap</dc:title>
  <dc:creator>Anna-Lena Groos</dc:creator>
  <cp:lastModifiedBy>Anna-Lena Groos</cp:lastModifiedBy>
  <cp:revision>35</cp:revision>
  <cp:lastPrinted>2021-02-01T07:55:58Z</cp:lastPrinted>
  <dcterms:created xsi:type="dcterms:W3CDTF">2021-01-29T08:40:17Z</dcterms:created>
  <dcterms:modified xsi:type="dcterms:W3CDTF">2021-02-04T14:13:08Z</dcterms:modified>
</cp:coreProperties>
</file>