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5143500" cx="9144000"/>
  <p:notesSz cx="6858000" cy="9144000"/>
  <p:embeddedFontLst>
    <p:embeddedFont>
      <p:font typeface="Oswald"/>
      <p:regular r:id="rId47"/>
      <p:bold r:id="rId48"/>
    </p:embeddedFont>
    <p:embeddedFont>
      <p:font typeface="Source Sans Pro"/>
      <p:regular r:id="rId49"/>
      <p:bold r:id="rId50"/>
      <p:italic r:id="rId51"/>
      <p:boldItalic r:id="rId52"/>
    </p:embeddedFont>
    <p:embeddedFont>
      <p:font typeface="Century Gothic"/>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swald-bold.fntdata"/><Relationship Id="rId47" Type="http://schemas.openxmlformats.org/officeDocument/2006/relationships/font" Target="fonts/Oswald-regular.fntdata"/><Relationship Id="rId49" Type="http://schemas.openxmlformats.org/officeDocument/2006/relationships/font" Target="fonts/SourceSansPro-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SourceSansPro-italic.fntdata"/><Relationship Id="rId50" Type="http://schemas.openxmlformats.org/officeDocument/2006/relationships/font" Target="fonts/SourceSansPro-bold.fntdata"/><Relationship Id="rId53" Type="http://schemas.openxmlformats.org/officeDocument/2006/relationships/font" Target="fonts/CenturyGothic-regular.fntdata"/><Relationship Id="rId52" Type="http://schemas.openxmlformats.org/officeDocument/2006/relationships/font" Target="fonts/SourceSansPro-boldItalic.fntdata"/><Relationship Id="rId11" Type="http://schemas.openxmlformats.org/officeDocument/2006/relationships/slide" Target="slides/slide7.xml"/><Relationship Id="rId55" Type="http://schemas.openxmlformats.org/officeDocument/2006/relationships/font" Target="fonts/CenturyGothic-italic.fntdata"/><Relationship Id="rId10" Type="http://schemas.openxmlformats.org/officeDocument/2006/relationships/slide" Target="slides/slide6.xml"/><Relationship Id="rId54" Type="http://schemas.openxmlformats.org/officeDocument/2006/relationships/font" Target="fonts/CenturyGothic-bold.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CenturyGothic-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7686b183ec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7686b183ec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1dd208b017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dd208b017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1dd208b017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dd208b017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1dd208b017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dd208b017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21fbac0797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1fbac079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21fbac0797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1fbac0797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21fbac0797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1fbac079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7686b183e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7686b183e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7686b183ec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7686b183ec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7686b183ec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7686b183ec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695ed8a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695ed8a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7686b183ec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7686b183ec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1dd208b017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dd208b017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1dd208b01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dd208b017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1dd208b017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dd208b017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1dd208b017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dd208b017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1dd208b017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dd208b017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620247a8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620247a8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1dd208b017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dd208b017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1dd208b017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dd208b017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1dd208b017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dd208b017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686b183e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686b183e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1dd208b017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dd208b017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1dd208b017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dd208b017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1dd208b017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dd208b017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1dd208b017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dd208b017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1dd208b017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dd208b017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1dd208b017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dd208b017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1dd208b017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dd208b017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1dd208b017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dd208b017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1dd208b017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dd208b017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1dd208b017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dd208b017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1dd208b017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dd208b017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1dd208b017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dd208b017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1dd208b017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dd208b017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7686b183e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7686b183e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0ee2d5a4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0ee2d5a4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0ee2d5a49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0ee2d5a49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1dd208b017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dd208b017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1dd208b017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dd208b017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1dd208b017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dd208b017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2.jpg"/><Relationship Id="rId4" Type="http://schemas.openxmlformats.org/officeDocument/2006/relationships/image" Target="../media/image18.jpg"/><Relationship Id="rId5" Type="http://schemas.openxmlformats.org/officeDocument/2006/relationships/image" Target="../media/image2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3.jpg"/><Relationship Id="rId4" Type="http://schemas.openxmlformats.org/officeDocument/2006/relationships/image" Target="../media/image13.jpg"/><Relationship Id="rId5" Type="http://schemas.openxmlformats.org/officeDocument/2006/relationships/image" Target="../media/image11.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15.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26.jpg"/><Relationship Id="rId4" Type="http://schemas.openxmlformats.org/officeDocument/2006/relationships/image" Target="../media/image9.png"/><Relationship Id="rId5" Type="http://schemas.openxmlformats.org/officeDocument/2006/relationships/image" Target="../media/image3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örsta sidan"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9337"/>
            <a:ext cx="9144050" cy="5162188"/>
            <a:chOff x="0" y="-9337"/>
            <a:chExt cx="9144050" cy="5162188"/>
          </a:xfrm>
        </p:grpSpPr>
        <p:sp>
          <p:nvSpPr>
            <p:cNvPr id="11" name="Google Shape;11;p2"/>
            <p:cNvSpPr/>
            <p:nvPr/>
          </p:nvSpPr>
          <p:spPr>
            <a:xfrm>
              <a:off x="0" y="-9325"/>
              <a:ext cx="1194000" cy="1036200"/>
            </a:xfrm>
            <a:prstGeom prst="rect">
              <a:avLst/>
            </a:prstGeom>
            <a:solidFill>
              <a:srgbClr val="3C8A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750" y="1026850"/>
              <a:ext cx="1161600" cy="2369700"/>
            </a:xfrm>
            <a:prstGeom prst="rect">
              <a:avLst/>
            </a:prstGeom>
            <a:solidFill>
              <a:srgbClr val="A79E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159850" y="-9337"/>
              <a:ext cx="7982400" cy="1036200"/>
            </a:xfrm>
            <a:prstGeom prst="rect">
              <a:avLst/>
            </a:prstGeom>
            <a:solidFill>
              <a:srgbClr val="0F5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159850" y="1026850"/>
              <a:ext cx="1161600" cy="2369700"/>
            </a:xfrm>
            <a:prstGeom prst="rect">
              <a:avLst/>
            </a:prstGeom>
            <a:solidFill>
              <a:srgbClr val="D249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321450" y="1026850"/>
              <a:ext cx="6822600" cy="2369700"/>
            </a:xfrm>
            <a:prstGeom prst="rect">
              <a:avLst/>
            </a:prstGeom>
            <a:solidFill>
              <a:srgbClr val="0041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538800" y="3391850"/>
              <a:ext cx="5605200" cy="1761000"/>
            </a:xfrm>
            <a:prstGeom prst="rect">
              <a:avLst/>
            </a:prstGeom>
            <a:solidFill>
              <a:srgbClr val="446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321450" y="3391838"/>
              <a:ext cx="1217400" cy="1761000"/>
            </a:xfrm>
            <a:prstGeom prst="rect">
              <a:avLst/>
            </a:prstGeom>
            <a:solidFill>
              <a:srgbClr val="FED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0" y="3391850"/>
              <a:ext cx="2321400" cy="1761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2"/>
          <p:cNvSpPr txBox="1"/>
          <p:nvPr>
            <p:ph type="ctrTitle"/>
          </p:nvPr>
        </p:nvSpPr>
        <p:spPr>
          <a:xfrm>
            <a:off x="2535200" y="1087175"/>
            <a:ext cx="6216900" cy="14115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2535200" y="2562625"/>
            <a:ext cx="6216900" cy="776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3F3F3"/>
              </a:buClr>
              <a:buSzPts val="1800"/>
              <a:buNone/>
              <a:defRPr>
                <a:solidFill>
                  <a:srgbClr val="F3F3F3"/>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2" type="subTitle"/>
          </p:nvPr>
        </p:nvSpPr>
        <p:spPr>
          <a:xfrm>
            <a:off x="5495225" y="4483300"/>
            <a:ext cx="3416700" cy="5049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None/>
              <a:defRPr sz="1200">
                <a:solidFill>
                  <a:srgbClr val="EFEFEF"/>
                </a:solidFill>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vå kolumner_1" type="twoColTx">
  <p:cSld name="TITLE_AND_TWO_COLUMNS">
    <p:spTree>
      <p:nvGrpSpPr>
        <p:cNvPr id="58" name="Shape 58"/>
        <p:cNvGrpSpPr/>
        <p:nvPr/>
      </p:nvGrpSpPr>
      <p:grpSpPr>
        <a:xfrm>
          <a:off x="0" y="0"/>
          <a:ext cx="0" cy="0"/>
          <a:chOff x="0" y="0"/>
          <a:chExt cx="0" cy="0"/>
        </a:xfrm>
      </p:grpSpPr>
      <p:sp>
        <p:nvSpPr>
          <p:cNvPr id="59" name="Google Shape;59;p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11"/>
          <p:cNvSpPr txBox="1"/>
          <p:nvPr>
            <p:ph idx="1" type="body"/>
          </p:nvPr>
        </p:nvSpPr>
        <p:spPr>
          <a:xfrm>
            <a:off x="311700" y="1152475"/>
            <a:ext cx="3999900" cy="285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1" name="Google Shape;61;p11"/>
          <p:cNvSpPr txBox="1"/>
          <p:nvPr>
            <p:ph idx="2" type="body"/>
          </p:nvPr>
        </p:nvSpPr>
        <p:spPr>
          <a:xfrm>
            <a:off x="4832400" y="1152475"/>
            <a:ext cx="3999900" cy="285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2" name="Google Shape;6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63" name="Google Shape;63;p11"/>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vå kolumner_2">
  <p:cSld name="TITLE_AND_TWO_COLUMNS_1">
    <p:spTree>
      <p:nvGrpSpPr>
        <p:cNvPr id="64" name="Shape 64"/>
        <p:cNvGrpSpPr/>
        <p:nvPr/>
      </p:nvGrpSpPr>
      <p:grpSpPr>
        <a:xfrm>
          <a:off x="0" y="0"/>
          <a:ext cx="0" cy="0"/>
          <a:chOff x="0" y="0"/>
          <a:chExt cx="0" cy="0"/>
        </a:xfrm>
      </p:grpSpPr>
      <p:sp>
        <p:nvSpPr>
          <p:cNvPr id="65" name="Google Shape;65;p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2"/>
          <p:cNvSpPr txBox="1"/>
          <p:nvPr>
            <p:ph idx="1" type="body"/>
          </p:nvPr>
        </p:nvSpPr>
        <p:spPr>
          <a:xfrm>
            <a:off x="311700" y="1152475"/>
            <a:ext cx="3999900" cy="285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7" name="Google Shape;67;p12"/>
          <p:cNvSpPr txBox="1"/>
          <p:nvPr>
            <p:ph idx="2" type="body"/>
          </p:nvPr>
        </p:nvSpPr>
        <p:spPr>
          <a:xfrm>
            <a:off x="4832400" y="1152475"/>
            <a:ext cx="3999900" cy="285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69" name="Google Shape;69;p12"/>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vå kolumner_3">
  <p:cSld name="TITLE_AND_TWO_COLUMNS_1_1">
    <p:spTree>
      <p:nvGrpSpPr>
        <p:cNvPr id="70" name="Shape 70"/>
        <p:cNvGrpSpPr/>
        <p:nvPr/>
      </p:nvGrpSpPr>
      <p:grpSpPr>
        <a:xfrm>
          <a:off x="0" y="0"/>
          <a:ext cx="0" cy="0"/>
          <a:chOff x="0" y="0"/>
          <a:chExt cx="0" cy="0"/>
        </a:xfrm>
      </p:grpSpPr>
      <p:sp>
        <p:nvSpPr>
          <p:cNvPr id="71" name="Google Shape;71;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3"/>
          <p:cNvSpPr txBox="1"/>
          <p:nvPr>
            <p:ph idx="1" type="body"/>
          </p:nvPr>
        </p:nvSpPr>
        <p:spPr>
          <a:xfrm>
            <a:off x="311700" y="1152475"/>
            <a:ext cx="3999900" cy="285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3"/>
          <p:cNvSpPr txBox="1"/>
          <p:nvPr>
            <p:ph idx="2" type="body"/>
          </p:nvPr>
        </p:nvSpPr>
        <p:spPr>
          <a:xfrm>
            <a:off x="4832400" y="1152475"/>
            <a:ext cx="3999900" cy="285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75" name="Google Shape;75;p13"/>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vå kolumner_4">
  <p:cSld name="TITLE_AND_TWO_COLUMNS_1_1_1">
    <p:spTree>
      <p:nvGrpSpPr>
        <p:cNvPr id="76" name="Shape 76"/>
        <p:cNvGrpSpPr/>
        <p:nvPr/>
      </p:nvGrpSpPr>
      <p:grpSpPr>
        <a:xfrm>
          <a:off x="0" y="0"/>
          <a:ext cx="0" cy="0"/>
          <a:chOff x="0" y="0"/>
          <a:chExt cx="0" cy="0"/>
        </a:xfrm>
      </p:grpSpPr>
      <p:sp>
        <p:nvSpPr>
          <p:cNvPr id="77" name="Google Shape;77;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4"/>
          <p:cNvSpPr txBox="1"/>
          <p:nvPr>
            <p:ph idx="1" type="body"/>
          </p:nvPr>
        </p:nvSpPr>
        <p:spPr>
          <a:xfrm>
            <a:off x="311700" y="1152475"/>
            <a:ext cx="3999900" cy="285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9" name="Google Shape;79;p14"/>
          <p:cNvSpPr txBox="1"/>
          <p:nvPr>
            <p:ph idx="2" type="body"/>
          </p:nvPr>
        </p:nvSpPr>
        <p:spPr>
          <a:xfrm>
            <a:off x="4832400" y="1152475"/>
            <a:ext cx="3999900" cy="285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81" name="Google Shape;81;p14"/>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bart_1" type="titleOnly">
  <p:cSld name="TITLE_ONLY">
    <p:spTree>
      <p:nvGrpSpPr>
        <p:cNvPr id="82" name="Shape 82"/>
        <p:cNvGrpSpPr/>
        <p:nvPr/>
      </p:nvGrpSpPr>
      <p:grpSpPr>
        <a:xfrm>
          <a:off x="0" y="0"/>
          <a:ext cx="0" cy="0"/>
          <a:chOff x="0" y="0"/>
          <a:chExt cx="0" cy="0"/>
        </a:xfrm>
      </p:grpSpPr>
      <p:sp>
        <p:nvSpPr>
          <p:cNvPr id="83" name="Google Shape;83;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85" name="Google Shape;85;p15"/>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bart_2">
  <p:cSld name="TITLE_ONLY_1">
    <p:spTree>
      <p:nvGrpSpPr>
        <p:cNvPr id="86" name="Shape 86"/>
        <p:cNvGrpSpPr/>
        <p:nvPr/>
      </p:nvGrpSpPr>
      <p:grpSpPr>
        <a:xfrm>
          <a:off x="0" y="0"/>
          <a:ext cx="0" cy="0"/>
          <a:chOff x="0" y="0"/>
          <a:chExt cx="0" cy="0"/>
        </a:xfrm>
      </p:grpSpPr>
      <p:sp>
        <p:nvSpPr>
          <p:cNvPr id="87" name="Google Shape;87;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89" name="Google Shape;89;p16"/>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bart_3">
  <p:cSld name="TITLE_ONLY_1_1">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93" name="Google Shape;93;p17"/>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bart_4">
  <p:cSld name="TITLE_ONLY_1_1_1">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97" name="Google Shape;97;p18"/>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kolumn text_1">
  <p:cSld name="ONE_COLUMN_TEXT">
    <p:spTree>
      <p:nvGrpSpPr>
        <p:cNvPr id="98" name="Shape 98"/>
        <p:cNvGrpSpPr/>
        <p:nvPr/>
      </p:nvGrpSpPr>
      <p:grpSpPr>
        <a:xfrm>
          <a:off x="0" y="0"/>
          <a:ext cx="0" cy="0"/>
          <a:chOff x="0" y="0"/>
          <a:chExt cx="0" cy="0"/>
        </a:xfrm>
      </p:grpSpPr>
      <p:sp>
        <p:nvSpPr>
          <p:cNvPr id="99" name="Google Shape;99;p19"/>
          <p:cNvSpPr txBox="1"/>
          <p:nvPr>
            <p:ph type="title"/>
          </p:nvPr>
        </p:nvSpPr>
        <p:spPr>
          <a:xfrm>
            <a:off x="13023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0" name="Google Shape;100;p19"/>
          <p:cNvSpPr txBox="1"/>
          <p:nvPr>
            <p:ph idx="1" type="body"/>
          </p:nvPr>
        </p:nvSpPr>
        <p:spPr>
          <a:xfrm>
            <a:off x="13023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1" name="Google Shape;10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102" name="Google Shape;102;p19"/>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kolumn text_2">
  <p:cSld name="ONE_COLUMN_TEXT_1">
    <p:spTree>
      <p:nvGrpSpPr>
        <p:cNvPr id="103" name="Shape 103"/>
        <p:cNvGrpSpPr/>
        <p:nvPr/>
      </p:nvGrpSpPr>
      <p:grpSpPr>
        <a:xfrm>
          <a:off x="0" y="0"/>
          <a:ext cx="0" cy="0"/>
          <a:chOff x="0" y="0"/>
          <a:chExt cx="0" cy="0"/>
        </a:xfrm>
      </p:grpSpPr>
      <p:sp>
        <p:nvSpPr>
          <p:cNvPr id="104" name="Google Shape;104;p20"/>
          <p:cNvSpPr txBox="1"/>
          <p:nvPr>
            <p:ph type="title"/>
          </p:nvPr>
        </p:nvSpPr>
        <p:spPr>
          <a:xfrm>
            <a:off x="13023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5" name="Google Shape;105;p20"/>
          <p:cNvSpPr txBox="1"/>
          <p:nvPr>
            <p:ph idx="1" type="body"/>
          </p:nvPr>
        </p:nvSpPr>
        <p:spPr>
          <a:xfrm>
            <a:off x="13023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107" name="Google Shape;107;p20"/>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för avsnittet_1"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25" name="Google Shape;25;p3"/>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kolumn text_3">
  <p:cSld name="ONE_COLUMN_TEXT_1_1">
    <p:spTree>
      <p:nvGrpSpPr>
        <p:cNvPr id="108" name="Shape 108"/>
        <p:cNvGrpSpPr/>
        <p:nvPr/>
      </p:nvGrpSpPr>
      <p:grpSpPr>
        <a:xfrm>
          <a:off x="0" y="0"/>
          <a:ext cx="0" cy="0"/>
          <a:chOff x="0" y="0"/>
          <a:chExt cx="0" cy="0"/>
        </a:xfrm>
      </p:grpSpPr>
      <p:sp>
        <p:nvSpPr>
          <p:cNvPr id="109" name="Google Shape;109;p21"/>
          <p:cNvSpPr txBox="1"/>
          <p:nvPr>
            <p:ph type="title"/>
          </p:nvPr>
        </p:nvSpPr>
        <p:spPr>
          <a:xfrm>
            <a:off x="13023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0" name="Google Shape;110;p21"/>
          <p:cNvSpPr txBox="1"/>
          <p:nvPr>
            <p:ph idx="1" type="body"/>
          </p:nvPr>
        </p:nvSpPr>
        <p:spPr>
          <a:xfrm>
            <a:off x="13023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1" name="Google Shape;11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112" name="Google Shape;112;p21"/>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kolumn text_4">
  <p:cSld name="ONE_COLUMN_TEXT_1_1_1">
    <p:spTree>
      <p:nvGrpSpPr>
        <p:cNvPr id="113" name="Shape 113"/>
        <p:cNvGrpSpPr/>
        <p:nvPr/>
      </p:nvGrpSpPr>
      <p:grpSpPr>
        <a:xfrm>
          <a:off x="0" y="0"/>
          <a:ext cx="0" cy="0"/>
          <a:chOff x="0" y="0"/>
          <a:chExt cx="0" cy="0"/>
        </a:xfrm>
      </p:grpSpPr>
      <p:sp>
        <p:nvSpPr>
          <p:cNvPr id="114" name="Google Shape;114;p22"/>
          <p:cNvSpPr txBox="1"/>
          <p:nvPr>
            <p:ph type="title"/>
          </p:nvPr>
        </p:nvSpPr>
        <p:spPr>
          <a:xfrm>
            <a:off x="13023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5" name="Google Shape;115;p22"/>
          <p:cNvSpPr txBox="1"/>
          <p:nvPr>
            <p:ph idx="1" type="body"/>
          </p:nvPr>
        </p:nvSpPr>
        <p:spPr>
          <a:xfrm>
            <a:off x="13023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6" name="Google Shape;11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117" name="Google Shape;117;p22"/>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uvudpunkt_1">
  <p:cSld name="MAIN_POINT">
    <p:spTree>
      <p:nvGrpSpPr>
        <p:cNvPr id="118" name="Shape 118"/>
        <p:cNvGrpSpPr/>
        <p:nvPr/>
      </p:nvGrpSpPr>
      <p:grpSpPr>
        <a:xfrm>
          <a:off x="0" y="0"/>
          <a:ext cx="0" cy="0"/>
          <a:chOff x="0" y="0"/>
          <a:chExt cx="0" cy="0"/>
        </a:xfrm>
      </p:grpSpPr>
      <p:sp>
        <p:nvSpPr>
          <p:cNvPr id="119" name="Google Shape;119;p23"/>
          <p:cNvSpPr txBox="1"/>
          <p:nvPr>
            <p:ph type="title"/>
          </p:nvPr>
        </p:nvSpPr>
        <p:spPr>
          <a:xfrm>
            <a:off x="490250" y="735450"/>
            <a:ext cx="6367800" cy="32661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121" name="Google Shape;121;p23"/>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uvudpunkt_2">
  <p:cSld name="MAIN_POINT_1">
    <p:spTree>
      <p:nvGrpSpPr>
        <p:cNvPr id="122" name="Shape 122"/>
        <p:cNvGrpSpPr/>
        <p:nvPr/>
      </p:nvGrpSpPr>
      <p:grpSpPr>
        <a:xfrm>
          <a:off x="0" y="0"/>
          <a:ext cx="0" cy="0"/>
          <a:chOff x="0" y="0"/>
          <a:chExt cx="0" cy="0"/>
        </a:xfrm>
      </p:grpSpPr>
      <p:sp>
        <p:nvSpPr>
          <p:cNvPr id="123" name="Google Shape;123;p24"/>
          <p:cNvSpPr txBox="1"/>
          <p:nvPr>
            <p:ph type="title"/>
          </p:nvPr>
        </p:nvSpPr>
        <p:spPr>
          <a:xfrm>
            <a:off x="490250" y="735450"/>
            <a:ext cx="6367800" cy="32661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125" name="Google Shape;125;p24"/>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uvudpunkt_3">
  <p:cSld name="MAIN_POINT_1_1">
    <p:spTree>
      <p:nvGrpSpPr>
        <p:cNvPr id="126" name="Shape 126"/>
        <p:cNvGrpSpPr/>
        <p:nvPr/>
      </p:nvGrpSpPr>
      <p:grpSpPr>
        <a:xfrm>
          <a:off x="0" y="0"/>
          <a:ext cx="0" cy="0"/>
          <a:chOff x="0" y="0"/>
          <a:chExt cx="0" cy="0"/>
        </a:xfrm>
      </p:grpSpPr>
      <p:sp>
        <p:nvSpPr>
          <p:cNvPr id="127" name="Google Shape;127;p25"/>
          <p:cNvSpPr txBox="1"/>
          <p:nvPr>
            <p:ph type="title"/>
          </p:nvPr>
        </p:nvSpPr>
        <p:spPr>
          <a:xfrm>
            <a:off x="490250" y="735450"/>
            <a:ext cx="6367800" cy="32661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8" name="Google Shape;12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129" name="Google Shape;129;p25"/>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uvudpunkt_4">
  <p:cSld name="MAIN_POINT_1_1_1">
    <p:spTree>
      <p:nvGrpSpPr>
        <p:cNvPr id="130" name="Shape 130"/>
        <p:cNvGrpSpPr/>
        <p:nvPr/>
      </p:nvGrpSpPr>
      <p:grpSpPr>
        <a:xfrm>
          <a:off x="0" y="0"/>
          <a:ext cx="0" cy="0"/>
          <a:chOff x="0" y="0"/>
          <a:chExt cx="0" cy="0"/>
        </a:xfrm>
      </p:grpSpPr>
      <p:sp>
        <p:nvSpPr>
          <p:cNvPr id="131" name="Google Shape;131;p26"/>
          <p:cNvSpPr txBox="1"/>
          <p:nvPr>
            <p:ph type="title"/>
          </p:nvPr>
        </p:nvSpPr>
        <p:spPr>
          <a:xfrm>
            <a:off x="490250" y="735450"/>
            <a:ext cx="6367800" cy="32661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2" name="Google Shape;13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133" name="Google Shape;133;p26"/>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beskrivning för avsnitt_1">
  <p:cSld name="SECTION_TITLE_AND_DESCRIPTION">
    <p:spTree>
      <p:nvGrpSpPr>
        <p:cNvPr id="134" name="Shape 134"/>
        <p:cNvGrpSpPr/>
        <p:nvPr/>
      </p:nvGrpSpPr>
      <p:grpSpPr>
        <a:xfrm>
          <a:off x="0" y="0"/>
          <a:ext cx="0" cy="0"/>
          <a:chOff x="0" y="0"/>
          <a:chExt cx="0" cy="0"/>
        </a:xfrm>
      </p:grpSpPr>
      <p:sp>
        <p:nvSpPr>
          <p:cNvPr id="135" name="Google Shape;135;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7" name="Google Shape;137;p2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8" name="Google Shape;138;p2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9" name="Google Shape;13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140" name="Google Shape;140;p27"/>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beskrivning för avsnitt_2">
  <p:cSld name="SECTION_TITLE_AND_DESCRIPTION_1">
    <p:spTree>
      <p:nvGrpSpPr>
        <p:cNvPr id="141" name="Shape 141"/>
        <p:cNvGrpSpPr/>
        <p:nvPr/>
      </p:nvGrpSpPr>
      <p:grpSpPr>
        <a:xfrm>
          <a:off x="0" y="0"/>
          <a:ext cx="0" cy="0"/>
          <a:chOff x="0" y="0"/>
          <a:chExt cx="0" cy="0"/>
        </a:xfrm>
      </p:grpSpPr>
      <p:sp>
        <p:nvSpPr>
          <p:cNvPr id="142" name="Google Shape;142;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4" name="Google Shape;144;p2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5" name="Google Shape;145;p2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6" name="Google Shape;14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147" name="Google Shape;147;p28"/>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beskrivning för avsnitt_3">
  <p:cSld name="SECTION_TITLE_AND_DESCRIPTION_1_1">
    <p:spTree>
      <p:nvGrpSpPr>
        <p:cNvPr id="148" name="Shape 148"/>
        <p:cNvGrpSpPr/>
        <p:nvPr/>
      </p:nvGrpSpPr>
      <p:grpSpPr>
        <a:xfrm>
          <a:off x="0" y="0"/>
          <a:ext cx="0" cy="0"/>
          <a:chOff x="0" y="0"/>
          <a:chExt cx="0" cy="0"/>
        </a:xfrm>
      </p:grpSpPr>
      <p:sp>
        <p:nvSpPr>
          <p:cNvPr id="149" name="Google Shape;149;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1" name="Google Shape;151;p2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2" name="Google Shape;152;p2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3" name="Google Shape;15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154" name="Google Shape;154;p29"/>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beskrivning för avsnitt_4">
  <p:cSld name="SECTION_TITLE_AND_DESCRIPTION_1_1_1">
    <p:spTree>
      <p:nvGrpSpPr>
        <p:cNvPr id="155" name="Shape 155"/>
        <p:cNvGrpSpPr/>
        <p:nvPr/>
      </p:nvGrpSpPr>
      <p:grpSpPr>
        <a:xfrm>
          <a:off x="0" y="0"/>
          <a:ext cx="0" cy="0"/>
          <a:chOff x="0" y="0"/>
          <a:chExt cx="0" cy="0"/>
        </a:xfrm>
      </p:grpSpPr>
      <p:sp>
        <p:nvSpPr>
          <p:cNvPr id="156" name="Google Shape;156;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8" name="Google Shape;158;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9" name="Google Shape;159;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0" name="Google Shape;16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161" name="Google Shape;161;p30"/>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för avsnittet_2">
  <p:cSld name="SECTION_HEADER_1">
    <p:spTree>
      <p:nvGrpSpPr>
        <p:cNvPr id="26" name="Shape 26"/>
        <p:cNvGrpSpPr/>
        <p:nvPr/>
      </p:nvGrpSpPr>
      <p:grpSpPr>
        <a:xfrm>
          <a:off x="0" y="0"/>
          <a:ext cx="0" cy="0"/>
          <a:chOff x="0" y="0"/>
          <a:chExt cx="0" cy="0"/>
        </a:xfrm>
      </p:grpSpPr>
      <p:sp>
        <p:nvSpPr>
          <p:cNvPr id="27" name="Google Shape;27;p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29" name="Google Shape;29;p4"/>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text_1">
  <p:cSld name="CAPTION_ONLY">
    <p:spTree>
      <p:nvGrpSpPr>
        <p:cNvPr id="162" name="Shape 162"/>
        <p:cNvGrpSpPr/>
        <p:nvPr/>
      </p:nvGrpSpPr>
      <p:grpSpPr>
        <a:xfrm>
          <a:off x="0" y="0"/>
          <a:ext cx="0" cy="0"/>
          <a:chOff x="0" y="0"/>
          <a:chExt cx="0" cy="0"/>
        </a:xfrm>
      </p:grpSpPr>
      <p:sp>
        <p:nvSpPr>
          <p:cNvPr id="163" name="Google Shape;163;p31"/>
          <p:cNvSpPr txBox="1"/>
          <p:nvPr>
            <p:ph idx="1" type="body"/>
          </p:nvPr>
        </p:nvSpPr>
        <p:spPr>
          <a:xfrm>
            <a:off x="1960725" y="4404150"/>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64" name="Google Shape;164;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165" name="Google Shape;165;p31"/>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text_2">
  <p:cSld name="CAPTION_ONLY_3">
    <p:spTree>
      <p:nvGrpSpPr>
        <p:cNvPr id="166" name="Shape 166"/>
        <p:cNvGrpSpPr/>
        <p:nvPr/>
      </p:nvGrpSpPr>
      <p:grpSpPr>
        <a:xfrm>
          <a:off x="0" y="0"/>
          <a:ext cx="0" cy="0"/>
          <a:chOff x="0" y="0"/>
          <a:chExt cx="0" cy="0"/>
        </a:xfrm>
      </p:grpSpPr>
      <p:sp>
        <p:nvSpPr>
          <p:cNvPr id="167" name="Google Shape;167;p32"/>
          <p:cNvSpPr txBox="1"/>
          <p:nvPr>
            <p:ph idx="1" type="body"/>
          </p:nvPr>
        </p:nvSpPr>
        <p:spPr>
          <a:xfrm>
            <a:off x="1960725" y="4404150"/>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8" name="Google Shape;16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169" name="Google Shape;169;p32"/>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text_3">
  <p:cSld name="CAPTION_ONLY_2">
    <p:spTree>
      <p:nvGrpSpPr>
        <p:cNvPr id="170" name="Shape 170"/>
        <p:cNvGrpSpPr/>
        <p:nvPr/>
      </p:nvGrpSpPr>
      <p:grpSpPr>
        <a:xfrm>
          <a:off x="0" y="0"/>
          <a:ext cx="0" cy="0"/>
          <a:chOff x="0" y="0"/>
          <a:chExt cx="0" cy="0"/>
        </a:xfrm>
      </p:grpSpPr>
      <p:sp>
        <p:nvSpPr>
          <p:cNvPr id="171" name="Google Shape;171;p33"/>
          <p:cNvSpPr txBox="1"/>
          <p:nvPr>
            <p:ph idx="1" type="body"/>
          </p:nvPr>
        </p:nvSpPr>
        <p:spPr>
          <a:xfrm>
            <a:off x="1960725" y="4404150"/>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2" name="Google Shape;17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173" name="Google Shape;173;p33"/>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dtext_4">
  <p:cSld name="CAPTION_ONLY_1">
    <p:spTree>
      <p:nvGrpSpPr>
        <p:cNvPr id="174" name="Shape 174"/>
        <p:cNvGrpSpPr/>
        <p:nvPr/>
      </p:nvGrpSpPr>
      <p:grpSpPr>
        <a:xfrm>
          <a:off x="0" y="0"/>
          <a:ext cx="0" cy="0"/>
          <a:chOff x="0" y="0"/>
          <a:chExt cx="0" cy="0"/>
        </a:xfrm>
      </p:grpSpPr>
      <p:sp>
        <p:nvSpPr>
          <p:cNvPr id="175" name="Google Shape;175;p34"/>
          <p:cNvSpPr txBox="1"/>
          <p:nvPr>
            <p:ph idx="1" type="body"/>
          </p:nvPr>
        </p:nvSpPr>
        <p:spPr>
          <a:xfrm>
            <a:off x="1960725" y="4404150"/>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6" name="Google Shape;176;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177" name="Google Shape;177;p34"/>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ort tal_1">
  <p:cSld name="BIG_NUMBER">
    <p:spTree>
      <p:nvGrpSpPr>
        <p:cNvPr id="178" name="Shape 178"/>
        <p:cNvGrpSpPr/>
        <p:nvPr/>
      </p:nvGrpSpPr>
      <p:grpSpPr>
        <a:xfrm>
          <a:off x="0" y="0"/>
          <a:ext cx="0" cy="0"/>
          <a:chOff x="0" y="0"/>
          <a:chExt cx="0" cy="0"/>
        </a:xfrm>
      </p:grpSpPr>
      <p:sp>
        <p:nvSpPr>
          <p:cNvPr id="179" name="Google Shape;179;p35"/>
          <p:cNvSpPr txBox="1"/>
          <p:nvPr>
            <p:ph hasCustomPrompt="1" type="title"/>
          </p:nvPr>
        </p:nvSpPr>
        <p:spPr>
          <a:xfrm>
            <a:off x="1210500" y="1106125"/>
            <a:ext cx="67104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35"/>
          <p:cNvSpPr txBox="1"/>
          <p:nvPr>
            <p:ph idx="1" type="body"/>
          </p:nvPr>
        </p:nvSpPr>
        <p:spPr>
          <a:xfrm>
            <a:off x="1210500" y="3152225"/>
            <a:ext cx="67104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1" name="Google Shape;181;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182" name="Google Shape;182;p35"/>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ort tal_2">
  <p:cSld name="BIG_NUMBER_1">
    <p:spTree>
      <p:nvGrpSpPr>
        <p:cNvPr id="183" name="Shape 183"/>
        <p:cNvGrpSpPr/>
        <p:nvPr/>
      </p:nvGrpSpPr>
      <p:grpSpPr>
        <a:xfrm>
          <a:off x="0" y="0"/>
          <a:ext cx="0" cy="0"/>
          <a:chOff x="0" y="0"/>
          <a:chExt cx="0" cy="0"/>
        </a:xfrm>
      </p:grpSpPr>
      <p:sp>
        <p:nvSpPr>
          <p:cNvPr id="184" name="Google Shape;184;p36"/>
          <p:cNvSpPr txBox="1"/>
          <p:nvPr>
            <p:ph hasCustomPrompt="1" type="title"/>
          </p:nvPr>
        </p:nvSpPr>
        <p:spPr>
          <a:xfrm>
            <a:off x="1210500" y="1106125"/>
            <a:ext cx="67104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5" name="Google Shape;185;p36"/>
          <p:cNvSpPr txBox="1"/>
          <p:nvPr>
            <p:ph idx="1" type="body"/>
          </p:nvPr>
        </p:nvSpPr>
        <p:spPr>
          <a:xfrm>
            <a:off x="1210500" y="3152225"/>
            <a:ext cx="67104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86" name="Google Shape;18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187" name="Google Shape;187;p36"/>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ort tal_3">
  <p:cSld name="BIG_NUMBER_1_2">
    <p:spTree>
      <p:nvGrpSpPr>
        <p:cNvPr id="188" name="Shape 188"/>
        <p:cNvGrpSpPr/>
        <p:nvPr/>
      </p:nvGrpSpPr>
      <p:grpSpPr>
        <a:xfrm>
          <a:off x="0" y="0"/>
          <a:ext cx="0" cy="0"/>
          <a:chOff x="0" y="0"/>
          <a:chExt cx="0" cy="0"/>
        </a:xfrm>
      </p:grpSpPr>
      <p:sp>
        <p:nvSpPr>
          <p:cNvPr id="189" name="Google Shape;189;p37"/>
          <p:cNvSpPr txBox="1"/>
          <p:nvPr>
            <p:ph hasCustomPrompt="1" type="title"/>
          </p:nvPr>
        </p:nvSpPr>
        <p:spPr>
          <a:xfrm>
            <a:off x="1210500" y="1106125"/>
            <a:ext cx="67104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0" name="Google Shape;190;p37"/>
          <p:cNvSpPr txBox="1"/>
          <p:nvPr>
            <p:ph idx="1" type="body"/>
          </p:nvPr>
        </p:nvSpPr>
        <p:spPr>
          <a:xfrm>
            <a:off x="1210500" y="3152225"/>
            <a:ext cx="67104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91" name="Google Shape;191;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192" name="Google Shape;192;p37"/>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ort tal_4">
  <p:cSld name="BIG_NUMBER_1_1">
    <p:spTree>
      <p:nvGrpSpPr>
        <p:cNvPr id="193" name="Shape 193"/>
        <p:cNvGrpSpPr/>
        <p:nvPr/>
      </p:nvGrpSpPr>
      <p:grpSpPr>
        <a:xfrm>
          <a:off x="0" y="0"/>
          <a:ext cx="0" cy="0"/>
          <a:chOff x="0" y="0"/>
          <a:chExt cx="0" cy="0"/>
        </a:xfrm>
      </p:grpSpPr>
      <p:sp>
        <p:nvSpPr>
          <p:cNvPr id="194" name="Google Shape;194;p38"/>
          <p:cNvSpPr txBox="1"/>
          <p:nvPr>
            <p:ph hasCustomPrompt="1" type="title"/>
          </p:nvPr>
        </p:nvSpPr>
        <p:spPr>
          <a:xfrm>
            <a:off x="1210500" y="1106125"/>
            <a:ext cx="67104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5" name="Google Shape;195;p38"/>
          <p:cNvSpPr txBox="1"/>
          <p:nvPr>
            <p:ph idx="1" type="body"/>
          </p:nvPr>
        </p:nvSpPr>
        <p:spPr>
          <a:xfrm>
            <a:off x="1210500" y="3152225"/>
            <a:ext cx="67104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96" name="Google Shape;196;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197" name="Google Shape;197;p38"/>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_1" type="blank">
  <p:cSld name="BLANK">
    <p:spTree>
      <p:nvGrpSpPr>
        <p:cNvPr id="198" name="Shape 198"/>
        <p:cNvGrpSpPr/>
        <p:nvPr/>
      </p:nvGrpSpPr>
      <p:grpSpPr>
        <a:xfrm>
          <a:off x="0" y="0"/>
          <a:ext cx="0" cy="0"/>
          <a:chOff x="0" y="0"/>
          <a:chExt cx="0" cy="0"/>
        </a:xfrm>
      </p:grpSpPr>
      <p:sp>
        <p:nvSpPr>
          <p:cNvPr id="199" name="Google Shape;199;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200" name="Google Shape;200;p39"/>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_2">
  <p:cSld name="BLANK_1">
    <p:spTree>
      <p:nvGrpSpPr>
        <p:cNvPr id="201" name="Shape 201"/>
        <p:cNvGrpSpPr/>
        <p:nvPr/>
      </p:nvGrpSpPr>
      <p:grpSpPr>
        <a:xfrm>
          <a:off x="0" y="0"/>
          <a:ext cx="0" cy="0"/>
          <a:chOff x="0" y="0"/>
          <a:chExt cx="0" cy="0"/>
        </a:xfrm>
      </p:grpSpPr>
      <p:sp>
        <p:nvSpPr>
          <p:cNvPr id="202" name="Google Shape;202;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203" name="Google Shape;203;p40"/>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för avsnittet_3">
  <p:cSld name="SECTION_HEADER_1_1">
    <p:spTree>
      <p:nvGrpSpPr>
        <p:cNvPr id="30" name="Shape 30"/>
        <p:cNvGrpSpPr/>
        <p:nvPr/>
      </p:nvGrpSpPr>
      <p:grpSpPr>
        <a:xfrm>
          <a:off x="0" y="0"/>
          <a:ext cx="0" cy="0"/>
          <a:chOff x="0" y="0"/>
          <a:chExt cx="0" cy="0"/>
        </a:xfrm>
      </p:grpSpPr>
      <p:pic>
        <p:nvPicPr>
          <p:cNvPr descr="HA_logo3_RGB.png" id="31" name="Google Shape;31;p5"/>
          <p:cNvPicPr preferRelativeResize="0"/>
          <p:nvPr/>
        </p:nvPicPr>
        <p:blipFill>
          <a:blip r:embed="rId2">
            <a:alphaModFix/>
          </a:blip>
          <a:stretch>
            <a:fillRect/>
          </a:stretch>
        </p:blipFill>
        <p:spPr>
          <a:xfrm>
            <a:off x="143725" y="3968471"/>
            <a:ext cx="800831" cy="1045928"/>
          </a:xfrm>
          <a:prstGeom prst="rect">
            <a:avLst/>
          </a:prstGeom>
          <a:noFill/>
          <a:ln>
            <a:noFill/>
          </a:ln>
        </p:spPr>
      </p:pic>
      <p:sp>
        <p:nvSpPr>
          <p:cNvPr id="32" name="Google Shape;32;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_3">
  <p:cSld name="BLANK_1_1">
    <p:spTree>
      <p:nvGrpSpPr>
        <p:cNvPr id="204" name="Shape 204"/>
        <p:cNvGrpSpPr/>
        <p:nvPr/>
      </p:nvGrpSpPr>
      <p:grpSpPr>
        <a:xfrm>
          <a:off x="0" y="0"/>
          <a:ext cx="0" cy="0"/>
          <a:chOff x="0" y="0"/>
          <a:chExt cx="0" cy="0"/>
        </a:xfrm>
      </p:grpSpPr>
      <p:sp>
        <p:nvSpPr>
          <p:cNvPr id="205" name="Google Shape;205;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206" name="Google Shape;206;p41"/>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m_4">
  <p:cSld name="BLANK_1_1_1">
    <p:spTree>
      <p:nvGrpSpPr>
        <p:cNvPr id="207" name="Shape 207"/>
        <p:cNvGrpSpPr/>
        <p:nvPr/>
      </p:nvGrpSpPr>
      <p:grpSpPr>
        <a:xfrm>
          <a:off x="0" y="0"/>
          <a:ext cx="0" cy="0"/>
          <a:chOff x="0" y="0"/>
          <a:chExt cx="0" cy="0"/>
        </a:xfrm>
      </p:grpSpPr>
      <p:sp>
        <p:nvSpPr>
          <p:cNvPr id="208" name="Google Shape;208;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209" name="Google Shape;209;p42"/>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p:cSld name="TITLE_1">
    <p:spTree>
      <p:nvGrpSpPr>
        <p:cNvPr id="210" name="Shape 210"/>
        <p:cNvGrpSpPr/>
        <p:nvPr/>
      </p:nvGrpSpPr>
      <p:grpSpPr>
        <a:xfrm>
          <a:off x="0" y="0"/>
          <a:ext cx="0" cy="0"/>
          <a:chOff x="0" y="0"/>
          <a:chExt cx="0" cy="0"/>
        </a:xfrm>
      </p:grpSpPr>
      <p:sp>
        <p:nvSpPr>
          <p:cNvPr id="211" name="Google Shape;211;p43"/>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3"/>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3"/>
          <p:cNvSpPr txBox="1"/>
          <p:nvPr>
            <p:ph type="ctrTitle"/>
          </p:nvPr>
        </p:nvSpPr>
        <p:spPr>
          <a:xfrm>
            <a:off x="411175" y="644300"/>
            <a:ext cx="8282400" cy="210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214" name="Google Shape;214;p43"/>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215" name="Google Shape;215;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T">
  <p:cSld name="TITLE_AND_BODY_1_1_1_1_1_1_2">
    <p:spTree>
      <p:nvGrpSpPr>
        <p:cNvPr id="216" name="Shape 216"/>
        <p:cNvGrpSpPr/>
        <p:nvPr/>
      </p:nvGrpSpPr>
      <p:grpSpPr>
        <a:xfrm>
          <a:off x="0" y="0"/>
          <a:ext cx="0" cy="0"/>
          <a:chOff x="0" y="0"/>
          <a:chExt cx="0" cy="0"/>
        </a:xfrm>
      </p:grpSpPr>
      <p:sp>
        <p:nvSpPr>
          <p:cNvPr id="217" name="Google Shape;217;p44"/>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44"/>
          <p:cNvSpPr txBox="1"/>
          <p:nvPr>
            <p:ph idx="1" type="body"/>
          </p:nvPr>
        </p:nvSpPr>
        <p:spPr>
          <a:xfrm>
            <a:off x="1617050" y="1152475"/>
            <a:ext cx="72153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9" name="Google Shape;219;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grpSp>
        <p:nvGrpSpPr>
          <p:cNvPr id="220" name="Google Shape;220;p44"/>
          <p:cNvGrpSpPr/>
          <p:nvPr/>
        </p:nvGrpSpPr>
        <p:grpSpPr>
          <a:xfrm>
            <a:off x="69700" y="1630225"/>
            <a:ext cx="1184700" cy="1184700"/>
            <a:chOff x="7322625" y="1417125"/>
            <a:chExt cx="1184700" cy="1184700"/>
          </a:xfrm>
        </p:grpSpPr>
        <p:sp>
          <p:nvSpPr>
            <p:cNvPr id="221" name="Google Shape;221;p44"/>
            <p:cNvSpPr/>
            <p:nvPr/>
          </p:nvSpPr>
          <p:spPr>
            <a:xfrm>
              <a:off x="7322625" y="1417125"/>
              <a:ext cx="1184700" cy="1184700"/>
            </a:xfrm>
            <a:prstGeom prst="rect">
              <a:avLst/>
            </a:prstGeom>
            <a:solidFill>
              <a:srgbClr val="FED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_logo1_WHITE.png" id="222" name="Google Shape;222;p44"/>
            <p:cNvPicPr preferRelativeResize="0"/>
            <p:nvPr/>
          </p:nvPicPr>
          <p:blipFill>
            <a:blip r:embed="rId2">
              <a:alphaModFix/>
            </a:blip>
            <a:stretch>
              <a:fillRect/>
            </a:stretch>
          </p:blipFill>
          <p:spPr>
            <a:xfrm>
              <a:off x="7439499" y="1593249"/>
              <a:ext cx="950949" cy="832449"/>
            </a:xfrm>
            <a:prstGeom prst="rect">
              <a:avLst/>
            </a:prstGeom>
            <a:noFill/>
            <a:ln>
              <a:noFill/>
            </a:ln>
          </p:spPr>
        </p:pic>
      </p:grpSp>
      <p:pic>
        <p:nvPicPr>
          <p:cNvPr descr="2015-05-12 12.35.03-1.jpg" id="223" name="Google Shape;223;p44"/>
          <p:cNvPicPr preferRelativeResize="0"/>
          <p:nvPr/>
        </p:nvPicPr>
        <p:blipFill rotWithShape="1">
          <a:blip r:embed="rId3">
            <a:alphaModFix/>
          </a:blip>
          <a:srcRect b="0" l="1403" r="28054" t="0"/>
          <a:stretch/>
        </p:blipFill>
        <p:spPr>
          <a:xfrm>
            <a:off x="69700" y="4032300"/>
            <a:ext cx="1184696" cy="1119789"/>
          </a:xfrm>
          <a:prstGeom prst="rect">
            <a:avLst/>
          </a:prstGeom>
          <a:noFill/>
          <a:ln>
            <a:noFill/>
          </a:ln>
        </p:spPr>
      </p:pic>
      <p:pic>
        <p:nvPicPr>
          <p:cNvPr descr="DSC_0347.jpg" id="224" name="Google Shape;224;p44"/>
          <p:cNvPicPr preferRelativeResize="0"/>
          <p:nvPr/>
        </p:nvPicPr>
        <p:blipFill rotWithShape="1">
          <a:blip r:embed="rId4">
            <a:alphaModFix/>
          </a:blip>
          <a:srcRect b="24590" l="4930" r="4939" t="18723"/>
          <a:stretch/>
        </p:blipFill>
        <p:spPr>
          <a:xfrm>
            <a:off x="69700" y="2863725"/>
            <a:ext cx="1184708" cy="1119794"/>
          </a:xfrm>
          <a:prstGeom prst="rect">
            <a:avLst/>
          </a:prstGeom>
          <a:noFill/>
          <a:ln>
            <a:noFill/>
          </a:ln>
        </p:spPr>
      </p:pic>
      <p:pic>
        <p:nvPicPr>
          <p:cNvPr descr="DSC_9944.jpg" id="225" name="Google Shape;225;p44"/>
          <p:cNvPicPr preferRelativeResize="0"/>
          <p:nvPr/>
        </p:nvPicPr>
        <p:blipFill rotWithShape="1">
          <a:blip r:embed="rId5">
            <a:alphaModFix/>
          </a:blip>
          <a:srcRect b="19541" l="10415" r="7704" t="7730"/>
          <a:stretch/>
        </p:blipFill>
        <p:spPr>
          <a:xfrm>
            <a:off x="69700" y="0"/>
            <a:ext cx="1184702" cy="158142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6" name="Shape 226"/>
        <p:cNvGrpSpPr/>
        <p:nvPr/>
      </p:nvGrpSpPr>
      <p:grpSpPr>
        <a:xfrm>
          <a:off x="0" y="0"/>
          <a:ext cx="0" cy="0"/>
          <a:chOff x="0" y="0"/>
          <a:chExt cx="0" cy="0"/>
        </a:xfrm>
      </p:grpSpPr>
      <p:sp>
        <p:nvSpPr>
          <p:cNvPr id="227" name="Google Shape;227;p45"/>
          <p:cNvSpPr txBox="1"/>
          <p:nvPr>
            <p:ph type="title"/>
          </p:nvPr>
        </p:nvSpPr>
        <p:spPr>
          <a:xfrm>
            <a:off x="3429000" y="514350"/>
            <a:ext cx="4948200" cy="6654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accent1"/>
              </a:buClr>
              <a:buSzPts val="2800"/>
              <a:buFont typeface="Source Sans Pro"/>
              <a:buNone/>
              <a:defRPr b="0" i="0" sz="2800" u="none" cap="none" strike="noStrike">
                <a:solidFill>
                  <a:schemeClr val="accent1"/>
                </a:solidFill>
                <a:latin typeface="Source Sans Pro"/>
                <a:ea typeface="Source Sans Pro"/>
                <a:cs typeface="Source Sans Pro"/>
                <a:sym typeface="Source Sans Pro"/>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228" name="Google Shape;228;p45"/>
          <p:cNvSpPr txBox="1"/>
          <p:nvPr>
            <p:ph idx="1" type="body"/>
          </p:nvPr>
        </p:nvSpPr>
        <p:spPr>
          <a:xfrm>
            <a:off x="3429000" y="1515666"/>
            <a:ext cx="4946700" cy="3078900"/>
          </a:xfrm>
          <a:prstGeom prst="rect">
            <a:avLst/>
          </a:prstGeom>
          <a:noFill/>
          <a:ln>
            <a:noFill/>
          </a:ln>
        </p:spPr>
        <p:txBody>
          <a:bodyPr anchorCtr="0" anchor="t" bIns="91425" lIns="91425" spcFirstLastPara="1" rIns="91425" wrap="square" tIns="91425">
            <a:noAutofit/>
          </a:bodyPr>
          <a:lstStyle>
            <a:lvl1pPr indent="-377190" lvl="0" marL="457200" marR="0" rtl="0" algn="l">
              <a:spcBef>
                <a:spcPts val="18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1pPr>
            <a:lvl2pPr indent="-377190" lvl="1" marL="9144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2pPr>
            <a:lvl3pPr indent="-377189" lvl="2" marL="13716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3pPr>
            <a:lvl4pPr indent="-377189" lvl="3" marL="18288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4pPr>
            <a:lvl5pPr indent="-377189" lvl="4" marL="22860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5pPr>
            <a:lvl6pPr indent="-377189" lvl="5" marL="27432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6pPr>
            <a:lvl7pPr indent="-377189" lvl="6" marL="32004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7pPr>
            <a:lvl8pPr indent="-377190" lvl="7" marL="36576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8pPr>
            <a:lvl9pPr indent="-377190" lvl="8" marL="4114800" marR="0" rtl="0" algn="l">
              <a:spcBef>
                <a:spcPts val="1600"/>
              </a:spcBef>
              <a:spcAft>
                <a:spcPts val="160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9pPr>
          </a:lstStyle>
          <a:p/>
        </p:txBody>
      </p:sp>
      <p:sp>
        <p:nvSpPr>
          <p:cNvPr id="229" name="Google Shape;229;p45"/>
          <p:cNvSpPr txBox="1"/>
          <p:nvPr>
            <p:ph idx="10" type="dt"/>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1" i="0" sz="900" u="none" cap="none" strike="noStrike">
                <a:solidFill>
                  <a:srgbClr val="BFBFBF"/>
                </a:solidFill>
                <a:latin typeface="Source Sans Pro"/>
                <a:ea typeface="Source Sans Pro"/>
                <a:cs typeface="Source Sans Pro"/>
                <a:sym typeface="Source Sans Pro"/>
              </a:defRPr>
            </a:lvl1pPr>
            <a:lvl2pPr indent="0" lvl="1" marL="457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30" name="Google Shape;230;p45"/>
          <p:cNvSpPr txBox="1"/>
          <p:nvPr>
            <p:ph idx="11" type="ftr"/>
          </p:nvPr>
        </p:nvSpPr>
        <p:spPr>
          <a:xfrm>
            <a:off x="457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1" i="0" sz="900" u="none" cap="none" strike="noStrike">
                <a:solidFill>
                  <a:srgbClr val="BFBFBF"/>
                </a:solidFill>
                <a:latin typeface="Source Sans Pro"/>
                <a:ea typeface="Source Sans Pro"/>
                <a:cs typeface="Source Sans Pro"/>
                <a:sym typeface="Source Sans Pro"/>
              </a:defRPr>
            </a:lvl1pPr>
            <a:lvl2pPr indent="0" lvl="1" marL="457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31" name="Google Shape;231;p45"/>
          <p:cNvSpPr txBox="1"/>
          <p:nvPr>
            <p:ph idx="12" type="sldNum"/>
          </p:nvPr>
        </p:nvSpPr>
        <p:spPr>
          <a:xfrm>
            <a:off x="1752600" y="2158253"/>
            <a:ext cx="609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1pPr>
            <a:lvl2pPr indent="0" lvl="1"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2pPr>
            <a:lvl3pPr indent="0" lvl="2"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3pPr>
            <a:lvl4pPr indent="0" lvl="3"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4pPr>
            <a:lvl5pPr indent="0" lvl="4"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5pPr>
            <a:lvl6pPr indent="0" lvl="5"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6pPr>
            <a:lvl7pPr indent="0" lvl="6"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7pPr>
            <a:lvl8pPr indent="0" lvl="7"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8pPr>
            <a:lvl9pPr indent="0" lvl="8" marL="0" marR="0" rtl="0" algn="l">
              <a:spcBef>
                <a:spcPts val="0"/>
              </a:spcBef>
              <a:buNone/>
              <a:defRPr b="1" i="0" sz="1800" u="none" cap="none" strike="noStrike">
                <a:solidFill>
                  <a:schemeClr val="accent1"/>
                </a:solidFill>
                <a:latin typeface="Source Sans Pro"/>
                <a:ea typeface="Source Sans Pro"/>
                <a:cs typeface="Source Sans Pro"/>
                <a:sym typeface="Source Sans Pro"/>
              </a:defRPr>
            </a:lvl9pPr>
          </a:lstStyle>
          <a:p>
            <a:pPr indent="0" lvl="0" marL="0" rtl="0" algn="l">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showMasterSp="0" type="twoTxTwoObj">
  <p:cSld name="TWO_OBJECTS_WITH_TEXT">
    <p:spTree>
      <p:nvGrpSpPr>
        <p:cNvPr id="232" name="Shape 232"/>
        <p:cNvGrpSpPr/>
        <p:nvPr/>
      </p:nvGrpSpPr>
      <p:grpSpPr>
        <a:xfrm>
          <a:off x="0" y="0"/>
          <a:ext cx="0" cy="0"/>
          <a:chOff x="0" y="0"/>
          <a:chExt cx="0" cy="0"/>
        </a:xfrm>
      </p:grpSpPr>
      <p:sp>
        <p:nvSpPr>
          <p:cNvPr id="233" name="Google Shape;233;p46"/>
          <p:cNvSpPr txBox="1"/>
          <p:nvPr>
            <p:ph type="title"/>
          </p:nvPr>
        </p:nvSpPr>
        <p:spPr>
          <a:xfrm>
            <a:off x="740664" y="171450"/>
            <a:ext cx="4800600" cy="6654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accent1"/>
              </a:buClr>
              <a:buSzPts val="2800"/>
              <a:buFont typeface="Source Sans Pro"/>
              <a:buNone/>
              <a:defRPr b="0" i="0" sz="2800" u="none" cap="none" strike="noStrike">
                <a:solidFill>
                  <a:schemeClr val="accent1"/>
                </a:solidFill>
                <a:latin typeface="Source Sans Pro"/>
                <a:ea typeface="Source Sans Pro"/>
                <a:cs typeface="Source Sans Pro"/>
                <a:sym typeface="Source Sans Pro"/>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234" name="Google Shape;234;p46"/>
          <p:cNvSpPr/>
          <p:nvPr>
            <p:ph idx="1" type="body"/>
          </p:nvPr>
        </p:nvSpPr>
        <p:spPr>
          <a:xfrm>
            <a:off x="771212" y="1161571"/>
            <a:ext cx="3657600" cy="205500"/>
          </a:xfrm>
          <a:prstGeom prst="roundRect">
            <a:avLst>
              <a:gd fmla="val 31160" name="adj"/>
            </a:avLst>
          </a:prstGeom>
          <a:solidFill>
            <a:schemeClr val="accent1"/>
          </a:solidFill>
          <a:ln>
            <a:noFill/>
          </a:ln>
        </p:spPr>
        <p:txBody>
          <a:bodyPr anchorCtr="0" anchor="ctr" bIns="91425" lIns="91425" spcFirstLastPara="1" rIns="91425" wrap="square" tIns="91425">
            <a:noAutofit/>
          </a:bodyPr>
          <a:lstStyle>
            <a:lvl1pPr indent="-228600" lvl="0" marL="457200" marR="0" rtl="0" algn="ctr">
              <a:spcBef>
                <a:spcPts val="0"/>
              </a:spcBef>
              <a:spcAft>
                <a:spcPts val="0"/>
              </a:spcAft>
              <a:buClr>
                <a:schemeClr val="accent1"/>
              </a:buClr>
              <a:buSzPts val="1800"/>
              <a:buFont typeface="Noto Sans Symbols"/>
              <a:buNone/>
              <a:defRPr b="0" i="0" sz="1400" u="none" cap="none" strike="noStrike">
                <a:solidFill>
                  <a:schemeClr val="lt1"/>
                </a:solidFill>
                <a:latin typeface="Source Sans Pro"/>
                <a:ea typeface="Source Sans Pro"/>
                <a:cs typeface="Source Sans Pro"/>
                <a:sym typeface="Source Sans Pro"/>
              </a:defRPr>
            </a:lvl1pPr>
            <a:lvl2pPr indent="-228600" lvl="1" marL="914400" marR="0" rtl="0" algn="l">
              <a:spcBef>
                <a:spcPts val="1600"/>
              </a:spcBef>
              <a:spcAft>
                <a:spcPts val="0"/>
              </a:spcAft>
              <a:buClr>
                <a:schemeClr val="accent2"/>
              </a:buClr>
              <a:buSzPts val="1400"/>
              <a:buFont typeface="Noto Sans Symbols"/>
              <a:buNone/>
              <a:defRPr b="1" i="0" sz="2000" u="none" cap="none" strike="noStrike">
                <a:solidFill>
                  <a:srgbClr val="3F3F3F"/>
                </a:solidFill>
                <a:latin typeface="Source Sans Pro"/>
                <a:ea typeface="Source Sans Pro"/>
                <a:cs typeface="Source Sans Pro"/>
                <a:sym typeface="Source Sans Pro"/>
              </a:defRPr>
            </a:lvl2pPr>
            <a:lvl3pPr indent="-228600" lvl="2" marL="1371600" marR="0" rtl="0" algn="l">
              <a:spcBef>
                <a:spcPts val="1600"/>
              </a:spcBef>
              <a:spcAft>
                <a:spcPts val="0"/>
              </a:spcAft>
              <a:buClr>
                <a:schemeClr val="accent1"/>
              </a:buClr>
              <a:buSzPts val="1400"/>
              <a:buFont typeface="Noto Sans Symbols"/>
              <a:buNone/>
              <a:defRPr b="1" i="0" sz="1800" u="none" cap="none" strike="noStrike">
                <a:solidFill>
                  <a:srgbClr val="3F3F3F"/>
                </a:solidFill>
                <a:latin typeface="Source Sans Pro"/>
                <a:ea typeface="Source Sans Pro"/>
                <a:cs typeface="Source Sans Pro"/>
                <a:sym typeface="Source Sans Pro"/>
              </a:defRPr>
            </a:lvl3pPr>
            <a:lvl4pPr indent="-228600" lvl="3" marL="1828800" marR="0" rtl="0" algn="l">
              <a:spcBef>
                <a:spcPts val="1600"/>
              </a:spcBef>
              <a:spcAft>
                <a:spcPts val="0"/>
              </a:spcAft>
              <a:buClr>
                <a:schemeClr val="accent2"/>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4pPr>
            <a:lvl5pPr indent="-228600" lvl="4" marL="2286000" marR="0" rtl="0" algn="l">
              <a:spcBef>
                <a:spcPts val="1600"/>
              </a:spcBef>
              <a:spcAft>
                <a:spcPts val="0"/>
              </a:spcAft>
              <a:buClr>
                <a:schemeClr val="accent1"/>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5pPr>
            <a:lvl6pPr indent="-228600" lvl="5" marL="2743200" marR="0" rtl="0" algn="l">
              <a:spcBef>
                <a:spcPts val="1600"/>
              </a:spcBef>
              <a:spcAft>
                <a:spcPts val="0"/>
              </a:spcAft>
              <a:buClr>
                <a:schemeClr val="accent2"/>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6pPr>
            <a:lvl7pPr indent="-228600" lvl="6" marL="3200400" marR="0" rtl="0" algn="l">
              <a:spcBef>
                <a:spcPts val="1600"/>
              </a:spcBef>
              <a:spcAft>
                <a:spcPts val="0"/>
              </a:spcAft>
              <a:buClr>
                <a:schemeClr val="accent1"/>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7pPr>
            <a:lvl8pPr indent="-228600" lvl="7" marL="3657600" marR="0" rtl="0" algn="l">
              <a:spcBef>
                <a:spcPts val="1600"/>
              </a:spcBef>
              <a:spcAft>
                <a:spcPts val="0"/>
              </a:spcAft>
              <a:buClr>
                <a:schemeClr val="accent2"/>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8pPr>
            <a:lvl9pPr indent="-228600" lvl="8" marL="4114800" marR="0" rtl="0" algn="l">
              <a:spcBef>
                <a:spcPts val="1600"/>
              </a:spcBef>
              <a:spcAft>
                <a:spcPts val="1600"/>
              </a:spcAft>
              <a:buClr>
                <a:schemeClr val="accent1"/>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9pPr>
          </a:lstStyle>
          <a:p/>
        </p:txBody>
      </p:sp>
      <p:sp>
        <p:nvSpPr>
          <p:cNvPr id="235" name="Google Shape;235;p46"/>
          <p:cNvSpPr txBox="1"/>
          <p:nvPr>
            <p:ph idx="2" type="body"/>
          </p:nvPr>
        </p:nvSpPr>
        <p:spPr>
          <a:xfrm>
            <a:off x="748352" y="1516092"/>
            <a:ext cx="3703200" cy="3079800"/>
          </a:xfrm>
          <a:prstGeom prst="rect">
            <a:avLst/>
          </a:prstGeom>
          <a:noFill/>
          <a:ln>
            <a:noFill/>
          </a:ln>
        </p:spPr>
        <p:txBody>
          <a:bodyPr anchorCtr="0" anchor="t" bIns="91425" lIns="91425" spcFirstLastPara="1" rIns="91425" wrap="square" tIns="91425">
            <a:noAutofit/>
          </a:bodyPr>
          <a:lstStyle>
            <a:lvl1pPr indent="-377190" lvl="0" marL="457200" marR="0" rtl="0" algn="l">
              <a:spcBef>
                <a:spcPts val="18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1pPr>
            <a:lvl2pPr indent="-377190" lvl="1" marL="9144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2pPr>
            <a:lvl3pPr indent="-377189" lvl="2" marL="13716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3pPr>
            <a:lvl4pPr indent="-377189" lvl="3" marL="18288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4pPr>
            <a:lvl5pPr indent="-377189" lvl="4" marL="22860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5pPr>
            <a:lvl6pPr indent="-360679" lvl="5" marL="2743200" marR="0" rtl="0" algn="l">
              <a:spcBef>
                <a:spcPts val="1600"/>
              </a:spcBef>
              <a:spcAft>
                <a:spcPts val="0"/>
              </a:spcAft>
              <a:buClr>
                <a:schemeClr val="accent2"/>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6pPr>
            <a:lvl7pPr indent="-360679" lvl="6" marL="3200400" marR="0" rtl="0" algn="l">
              <a:spcBef>
                <a:spcPts val="1600"/>
              </a:spcBef>
              <a:spcAft>
                <a:spcPts val="0"/>
              </a:spcAft>
              <a:buClr>
                <a:schemeClr val="accent1"/>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7pPr>
            <a:lvl8pPr indent="-360679" lvl="7" marL="3657600" marR="0" rtl="0" algn="l">
              <a:spcBef>
                <a:spcPts val="1600"/>
              </a:spcBef>
              <a:spcAft>
                <a:spcPts val="0"/>
              </a:spcAft>
              <a:buClr>
                <a:schemeClr val="accent2"/>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8pPr>
            <a:lvl9pPr indent="-360679" lvl="8" marL="4114800" marR="0" rtl="0" algn="l">
              <a:spcBef>
                <a:spcPts val="1600"/>
              </a:spcBef>
              <a:spcAft>
                <a:spcPts val="1600"/>
              </a:spcAft>
              <a:buClr>
                <a:schemeClr val="accent1"/>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9pPr>
          </a:lstStyle>
          <a:p/>
        </p:txBody>
      </p:sp>
      <p:sp>
        <p:nvSpPr>
          <p:cNvPr id="236" name="Google Shape;236;p46"/>
          <p:cNvSpPr/>
          <p:nvPr>
            <p:ph idx="3" type="body"/>
          </p:nvPr>
        </p:nvSpPr>
        <p:spPr>
          <a:xfrm>
            <a:off x="4681533" y="1161571"/>
            <a:ext cx="3657600" cy="205500"/>
          </a:xfrm>
          <a:prstGeom prst="roundRect">
            <a:avLst>
              <a:gd fmla="val 34058" name="adj"/>
            </a:avLst>
          </a:prstGeom>
          <a:solidFill>
            <a:schemeClr val="accent1"/>
          </a:solidFill>
          <a:ln>
            <a:noFill/>
          </a:ln>
        </p:spPr>
        <p:txBody>
          <a:bodyPr anchorCtr="0" anchor="ctr" bIns="91425" lIns="91425" spcFirstLastPara="1" rIns="91425" wrap="square" tIns="91425">
            <a:noAutofit/>
          </a:bodyPr>
          <a:lstStyle>
            <a:lvl1pPr indent="-228600" lvl="0" marL="457200" marR="0" rtl="0" algn="ctr">
              <a:spcBef>
                <a:spcPts val="0"/>
              </a:spcBef>
              <a:spcAft>
                <a:spcPts val="0"/>
              </a:spcAft>
              <a:buClr>
                <a:schemeClr val="accent1"/>
              </a:buClr>
              <a:buSzPts val="1800"/>
              <a:buFont typeface="Noto Sans Symbols"/>
              <a:buNone/>
              <a:defRPr b="0" i="0" sz="1400" u="none" cap="none" strike="noStrike">
                <a:solidFill>
                  <a:schemeClr val="lt1"/>
                </a:solidFill>
                <a:latin typeface="Source Sans Pro"/>
                <a:ea typeface="Source Sans Pro"/>
                <a:cs typeface="Source Sans Pro"/>
                <a:sym typeface="Source Sans Pro"/>
              </a:defRPr>
            </a:lvl1pPr>
            <a:lvl2pPr indent="-228600" lvl="1" marL="914400" marR="0" rtl="0" algn="l">
              <a:spcBef>
                <a:spcPts val="1600"/>
              </a:spcBef>
              <a:spcAft>
                <a:spcPts val="0"/>
              </a:spcAft>
              <a:buClr>
                <a:schemeClr val="accent2"/>
              </a:buClr>
              <a:buSzPts val="1400"/>
              <a:buFont typeface="Noto Sans Symbols"/>
              <a:buNone/>
              <a:defRPr b="1" i="0" sz="2000" u="none" cap="none" strike="noStrike">
                <a:solidFill>
                  <a:srgbClr val="3F3F3F"/>
                </a:solidFill>
                <a:latin typeface="Source Sans Pro"/>
                <a:ea typeface="Source Sans Pro"/>
                <a:cs typeface="Source Sans Pro"/>
                <a:sym typeface="Source Sans Pro"/>
              </a:defRPr>
            </a:lvl2pPr>
            <a:lvl3pPr indent="-228600" lvl="2" marL="1371600" marR="0" rtl="0" algn="l">
              <a:spcBef>
                <a:spcPts val="1600"/>
              </a:spcBef>
              <a:spcAft>
                <a:spcPts val="0"/>
              </a:spcAft>
              <a:buClr>
                <a:schemeClr val="accent1"/>
              </a:buClr>
              <a:buSzPts val="1400"/>
              <a:buFont typeface="Noto Sans Symbols"/>
              <a:buNone/>
              <a:defRPr b="1" i="0" sz="1800" u="none" cap="none" strike="noStrike">
                <a:solidFill>
                  <a:srgbClr val="3F3F3F"/>
                </a:solidFill>
                <a:latin typeface="Source Sans Pro"/>
                <a:ea typeface="Source Sans Pro"/>
                <a:cs typeface="Source Sans Pro"/>
                <a:sym typeface="Source Sans Pro"/>
              </a:defRPr>
            </a:lvl3pPr>
            <a:lvl4pPr indent="-228600" lvl="3" marL="1828800" marR="0" rtl="0" algn="l">
              <a:spcBef>
                <a:spcPts val="1600"/>
              </a:spcBef>
              <a:spcAft>
                <a:spcPts val="0"/>
              </a:spcAft>
              <a:buClr>
                <a:schemeClr val="accent2"/>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4pPr>
            <a:lvl5pPr indent="-228600" lvl="4" marL="2286000" marR="0" rtl="0" algn="l">
              <a:spcBef>
                <a:spcPts val="1600"/>
              </a:spcBef>
              <a:spcAft>
                <a:spcPts val="0"/>
              </a:spcAft>
              <a:buClr>
                <a:schemeClr val="accent1"/>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5pPr>
            <a:lvl6pPr indent="-228600" lvl="5" marL="2743200" marR="0" rtl="0" algn="l">
              <a:spcBef>
                <a:spcPts val="1600"/>
              </a:spcBef>
              <a:spcAft>
                <a:spcPts val="0"/>
              </a:spcAft>
              <a:buClr>
                <a:schemeClr val="accent2"/>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6pPr>
            <a:lvl7pPr indent="-228600" lvl="6" marL="3200400" marR="0" rtl="0" algn="l">
              <a:spcBef>
                <a:spcPts val="1600"/>
              </a:spcBef>
              <a:spcAft>
                <a:spcPts val="0"/>
              </a:spcAft>
              <a:buClr>
                <a:schemeClr val="accent1"/>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7pPr>
            <a:lvl8pPr indent="-228600" lvl="7" marL="3657600" marR="0" rtl="0" algn="l">
              <a:spcBef>
                <a:spcPts val="1600"/>
              </a:spcBef>
              <a:spcAft>
                <a:spcPts val="0"/>
              </a:spcAft>
              <a:buClr>
                <a:schemeClr val="accent2"/>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8pPr>
            <a:lvl9pPr indent="-228600" lvl="8" marL="4114800" marR="0" rtl="0" algn="l">
              <a:spcBef>
                <a:spcPts val="1600"/>
              </a:spcBef>
              <a:spcAft>
                <a:spcPts val="1600"/>
              </a:spcAft>
              <a:buClr>
                <a:schemeClr val="accent1"/>
              </a:buClr>
              <a:buSzPts val="1400"/>
              <a:buFont typeface="Noto Sans Symbols"/>
              <a:buNone/>
              <a:defRPr b="1" i="0" sz="1600" u="none" cap="none" strike="noStrike">
                <a:solidFill>
                  <a:srgbClr val="3F3F3F"/>
                </a:solidFill>
                <a:latin typeface="Source Sans Pro"/>
                <a:ea typeface="Source Sans Pro"/>
                <a:cs typeface="Source Sans Pro"/>
                <a:sym typeface="Source Sans Pro"/>
              </a:defRPr>
            </a:lvl9pPr>
          </a:lstStyle>
          <a:p/>
        </p:txBody>
      </p:sp>
      <p:sp>
        <p:nvSpPr>
          <p:cNvPr id="237" name="Google Shape;237;p46"/>
          <p:cNvSpPr txBox="1"/>
          <p:nvPr>
            <p:ph idx="4" type="body"/>
          </p:nvPr>
        </p:nvSpPr>
        <p:spPr>
          <a:xfrm>
            <a:off x="4658673" y="1514902"/>
            <a:ext cx="3703200" cy="3079800"/>
          </a:xfrm>
          <a:prstGeom prst="rect">
            <a:avLst/>
          </a:prstGeom>
          <a:noFill/>
          <a:ln>
            <a:noFill/>
          </a:ln>
        </p:spPr>
        <p:txBody>
          <a:bodyPr anchorCtr="0" anchor="t" bIns="91425" lIns="91425" spcFirstLastPara="1" rIns="91425" wrap="square" tIns="91425">
            <a:noAutofit/>
          </a:bodyPr>
          <a:lstStyle>
            <a:lvl1pPr indent="-377190" lvl="0" marL="457200" marR="0" rtl="0" algn="l">
              <a:spcBef>
                <a:spcPts val="18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1pPr>
            <a:lvl2pPr indent="-377190" lvl="1" marL="9144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2pPr>
            <a:lvl3pPr indent="-377189" lvl="2" marL="13716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3pPr>
            <a:lvl4pPr indent="-377189" lvl="3" marL="1828800" marR="0" rtl="0" algn="l">
              <a:spcBef>
                <a:spcPts val="1600"/>
              </a:spcBef>
              <a:spcAft>
                <a:spcPts val="0"/>
              </a:spcAft>
              <a:buClr>
                <a:schemeClr val="accent2"/>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4pPr>
            <a:lvl5pPr indent="-377189" lvl="4" marL="2286000" marR="0" rtl="0" algn="l">
              <a:spcBef>
                <a:spcPts val="1600"/>
              </a:spcBef>
              <a:spcAft>
                <a:spcPts val="0"/>
              </a:spcAft>
              <a:buClr>
                <a:schemeClr val="accent1"/>
              </a:buClr>
              <a:buSzPts val="2340"/>
              <a:buFont typeface="Noto Sans Symbols"/>
              <a:buChar char="▪"/>
              <a:defRPr b="0" i="0" sz="1800" u="none" cap="none" strike="noStrike">
                <a:solidFill>
                  <a:srgbClr val="3F3F3F"/>
                </a:solidFill>
                <a:latin typeface="Source Sans Pro"/>
                <a:ea typeface="Source Sans Pro"/>
                <a:cs typeface="Source Sans Pro"/>
                <a:sym typeface="Source Sans Pro"/>
              </a:defRPr>
            </a:lvl5pPr>
            <a:lvl6pPr indent="-360679" lvl="5" marL="2743200" marR="0" rtl="0" algn="l">
              <a:spcBef>
                <a:spcPts val="1600"/>
              </a:spcBef>
              <a:spcAft>
                <a:spcPts val="0"/>
              </a:spcAft>
              <a:buClr>
                <a:schemeClr val="accent2"/>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6pPr>
            <a:lvl7pPr indent="-360679" lvl="6" marL="3200400" marR="0" rtl="0" algn="l">
              <a:spcBef>
                <a:spcPts val="1600"/>
              </a:spcBef>
              <a:spcAft>
                <a:spcPts val="0"/>
              </a:spcAft>
              <a:buClr>
                <a:schemeClr val="accent1"/>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7pPr>
            <a:lvl8pPr indent="-360679" lvl="7" marL="3657600" marR="0" rtl="0" algn="l">
              <a:spcBef>
                <a:spcPts val="1600"/>
              </a:spcBef>
              <a:spcAft>
                <a:spcPts val="0"/>
              </a:spcAft>
              <a:buClr>
                <a:schemeClr val="accent2"/>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8pPr>
            <a:lvl9pPr indent="-360679" lvl="8" marL="4114800" marR="0" rtl="0" algn="l">
              <a:spcBef>
                <a:spcPts val="1600"/>
              </a:spcBef>
              <a:spcAft>
                <a:spcPts val="1600"/>
              </a:spcAft>
              <a:buClr>
                <a:schemeClr val="accent1"/>
              </a:buClr>
              <a:buSzPts val="2080"/>
              <a:buFont typeface="Noto Sans Symbols"/>
              <a:buChar char="▪"/>
              <a:defRPr b="0" i="0" sz="1600" u="none" cap="none" strike="noStrike">
                <a:solidFill>
                  <a:srgbClr val="3F3F3F"/>
                </a:solidFill>
                <a:latin typeface="Source Sans Pro"/>
                <a:ea typeface="Source Sans Pro"/>
                <a:cs typeface="Source Sans Pro"/>
                <a:sym typeface="Source Sans Pro"/>
              </a:defRPr>
            </a:lvl9pPr>
          </a:lstStyle>
          <a:p/>
        </p:txBody>
      </p:sp>
      <p:sp>
        <p:nvSpPr>
          <p:cNvPr id="238" name="Google Shape;238;p46"/>
          <p:cNvSpPr txBox="1"/>
          <p:nvPr>
            <p:ph idx="10" type="dt"/>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1" sz="900">
                <a:solidFill>
                  <a:srgbClr val="BFBFBF"/>
                </a:solidFill>
                <a:latin typeface="Source Sans Pro"/>
                <a:ea typeface="Source Sans Pro"/>
                <a:cs typeface="Source Sans Pro"/>
                <a:sym typeface="Source Sans Pro"/>
              </a:defRPr>
            </a:lvl1pPr>
            <a:lvl2pPr indent="0" lvl="1" marL="457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39" name="Google Shape;239;p46"/>
          <p:cNvSpPr txBox="1"/>
          <p:nvPr>
            <p:ph idx="11" type="ftr"/>
          </p:nvPr>
        </p:nvSpPr>
        <p:spPr>
          <a:xfrm>
            <a:off x="457200" y="4767263"/>
            <a:ext cx="28956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1" sz="900">
                <a:solidFill>
                  <a:srgbClr val="BFBFBF"/>
                </a:solidFill>
                <a:latin typeface="Source Sans Pro"/>
                <a:ea typeface="Source Sans Pro"/>
                <a:cs typeface="Source Sans Pro"/>
                <a:sym typeface="Source Sans Pro"/>
              </a:defRPr>
            </a:lvl1pPr>
            <a:lvl2pPr indent="0" lvl="1" marL="457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40" name="Google Shape;240;p46"/>
          <p:cNvSpPr txBox="1"/>
          <p:nvPr>
            <p:ph idx="12" type="sldNum"/>
          </p:nvPr>
        </p:nvSpPr>
        <p:spPr>
          <a:xfrm>
            <a:off x="8321729" y="274320"/>
            <a:ext cx="609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sz="1800">
                <a:solidFill>
                  <a:schemeClr val="accent1"/>
                </a:solidFill>
                <a:latin typeface="Source Sans Pro"/>
                <a:ea typeface="Source Sans Pro"/>
                <a:cs typeface="Source Sans Pro"/>
                <a:sym typeface="Source Sans Pro"/>
              </a:defRPr>
            </a:lvl1pPr>
            <a:lvl2pPr indent="0" lvl="1" marL="0" marR="0" rtl="0" algn="l">
              <a:spcBef>
                <a:spcPts val="0"/>
              </a:spcBef>
              <a:buNone/>
              <a:defRPr b="1" sz="1800">
                <a:solidFill>
                  <a:schemeClr val="accent1"/>
                </a:solidFill>
                <a:latin typeface="Source Sans Pro"/>
                <a:ea typeface="Source Sans Pro"/>
                <a:cs typeface="Source Sans Pro"/>
                <a:sym typeface="Source Sans Pro"/>
              </a:defRPr>
            </a:lvl2pPr>
            <a:lvl3pPr indent="0" lvl="2" marL="0" marR="0" rtl="0" algn="l">
              <a:spcBef>
                <a:spcPts val="0"/>
              </a:spcBef>
              <a:buNone/>
              <a:defRPr b="1" sz="1800">
                <a:solidFill>
                  <a:schemeClr val="accent1"/>
                </a:solidFill>
                <a:latin typeface="Source Sans Pro"/>
                <a:ea typeface="Source Sans Pro"/>
                <a:cs typeface="Source Sans Pro"/>
                <a:sym typeface="Source Sans Pro"/>
              </a:defRPr>
            </a:lvl3pPr>
            <a:lvl4pPr indent="0" lvl="3" marL="0" marR="0" rtl="0" algn="l">
              <a:spcBef>
                <a:spcPts val="0"/>
              </a:spcBef>
              <a:buNone/>
              <a:defRPr b="1" sz="1800">
                <a:solidFill>
                  <a:schemeClr val="accent1"/>
                </a:solidFill>
                <a:latin typeface="Source Sans Pro"/>
                <a:ea typeface="Source Sans Pro"/>
                <a:cs typeface="Source Sans Pro"/>
                <a:sym typeface="Source Sans Pro"/>
              </a:defRPr>
            </a:lvl4pPr>
            <a:lvl5pPr indent="0" lvl="4" marL="0" marR="0" rtl="0" algn="l">
              <a:spcBef>
                <a:spcPts val="0"/>
              </a:spcBef>
              <a:buNone/>
              <a:defRPr b="1" sz="1800">
                <a:solidFill>
                  <a:schemeClr val="accent1"/>
                </a:solidFill>
                <a:latin typeface="Source Sans Pro"/>
                <a:ea typeface="Source Sans Pro"/>
                <a:cs typeface="Source Sans Pro"/>
                <a:sym typeface="Source Sans Pro"/>
              </a:defRPr>
            </a:lvl5pPr>
            <a:lvl6pPr indent="0" lvl="5" marL="0" marR="0" rtl="0" algn="l">
              <a:spcBef>
                <a:spcPts val="0"/>
              </a:spcBef>
              <a:buNone/>
              <a:defRPr b="1" sz="1800">
                <a:solidFill>
                  <a:schemeClr val="accent1"/>
                </a:solidFill>
                <a:latin typeface="Source Sans Pro"/>
                <a:ea typeface="Source Sans Pro"/>
                <a:cs typeface="Source Sans Pro"/>
                <a:sym typeface="Source Sans Pro"/>
              </a:defRPr>
            </a:lvl6pPr>
            <a:lvl7pPr indent="0" lvl="6" marL="0" marR="0" rtl="0" algn="l">
              <a:spcBef>
                <a:spcPts val="0"/>
              </a:spcBef>
              <a:buNone/>
              <a:defRPr b="1" sz="1800">
                <a:solidFill>
                  <a:schemeClr val="accent1"/>
                </a:solidFill>
                <a:latin typeface="Source Sans Pro"/>
                <a:ea typeface="Source Sans Pro"/>
                <a:cs typeface="Source Sans Pro"/>
                <a:sym typeface="Source Sans Pro"/>
              </a:defRPr>
            </a:lvl7pPr>
            <a:lvl8pPr indent="0" lvl="7" marL="0" marR="0" rtl="0" algn="l">
              <a:spcBef>
                <a:spcPts val="0"/>
              </a:spcBef>
              <a:buNone/>
              <a:defRPr b="1" sz="1800">
                <a:solidFill>
                  <a:schemeClr val="accent1"/>
                </a:solidFill>
                <a:latin typeface="Source Sans Pro"/>
                <a:ea typeface="Source Sans Pro"/>
                <a:cs typeface="Source Sans Pro"/>
                <a:sym typeface="Source Sans Pro"/>
              </a:defRPr>
            </a:lvl8pPr>
            <a:lvl9pPr indent="0" lvl="8" marL="0" marR="0" rtl="0" algn="l">
              <a:spcBef>
                <a:spcPts val="0"/>
              </a:spcBef>
              <a:buNone/>
              <a:defRPr b="1" sz="1800">
                <a:solidFill>
                  <a:schemeClr val="accent1"/>
                </a:solidFill>
                <a:latin typeface="Source Sans Pro"/>
                <a:ea typeface="Source Sans Pro"/>
                <a:cs typeface="Source Sans Pro"/>
                <a:sym typeface="Source Sans Pro"/>
              </a:defRPr>
            </a:lvl9pPr>
          </a:lstStyle>
          <a:p>
            <a:pPr indent="0" lvl="0" marL="0" rtl="0" algn="l">
              <a:spcBef>
                <a:spcPts val="0"/>
              </a:spcBef>
              <a:spcAft>
                <a:spcPts val="0"/>
              </a:spcAft>
              <a:buNone/>
            </a:pPr>
            <a:fld id="{00000000-1234-1234-1234-123412341234}" type="slidenum">
              <a:rPr lang="sv"/>
              <a:t>‹#›</a:t>
            </a:fld>
            <a:endParaRPr/>
          </a:p>
        </p:txBody>
      </p:sp>
      <p:grpSp>
        <p:nvGrpSpPr>
          <p:cNvPr id="241" name="Google Shape;241;p46"/>
          <p:cNvGrpSpPr/>
          <p:nvPr/>
        </p:nvGrpSpPr>
        <p:grpSpPr>
          <a:xfrm>
            <a:off x="7418696" y="342900"/>
            <a:ext cx="914400" cy="685800"/>
            <a:chOff x="842682" y="2971800"/>
            <a:chExt cx="914400" cy="914400"/>
          </a:xfrm>
        </p:grpSpPr>
        <p:sp>
          <p:nvSpPr>
            <p:cNvPr id="242" name="Google Shape;242;p46"/>
            <p:cNvSpPr/>
            <p:nvPr/>
          </p:nvSpPr>
          <p:spPr>
            <a:xfrm>
              <a:off x="842682" y="2971800"/>
              <a:ext cx="914400" cy="914400"/>
            </a:xfrm>
            <a:prstGeom prst="roundRect">
              <a:avLst>
                <a:gd fmla="val 9314"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grpSp>
          <p:nvGrpSpPr>
            <p:cNvPr id="243" name="Google Shape;243;p46"/>
            <p:cNvGrpSpPr/>
            <p:nvPr/>
          </p:nvGrpSpPr>
          <p:grpSpPr>
            <a:xfrm>
              <a:off x="948321" y="3034272"/>
              <a:ext cx="700727" cy="800764"/>
              <a:chOff x="1230573" y="1890215"/>
              <a:chExt cx="1444500" cy="1650720"/>
            </a:xfrm>
          </p:grpSpPr>
          <p:sp>
            <p:nvSpPr>
              <p:cNvPr id="244" name="Google Shape;244;p46"/>
              <p:cNvSpPr/>
              <p:nvPr/>
            </p:nvSpPr>
            <p:spPr>
              <a:xfrm>
                <a:off x="1230573" y="1890215"/>
                <a:ext cx="1444500" cy="937200"/>
              </a:xfrm>
              <a:prstGeom prst="ellipse">
                <a:avLst/>
              </a:prstGeom>
              <a:solidFill>
                <a:srgbClr val="FFFFFF">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45" name="Google Shape;245;p46"/>
              <p:cNvSpPr/>
              <p:nvPr/>
            </p:nvSpPr>
            <p:spPr>
              <a:xfrm>
                <a:off x="1935709" y="2845831"/>
                <a:ext cx="603600" cy="402300"/>
              </a:xfrm>
              <a:prstGeom prst="ellipse">
                <a:avLst/>
              </a:prstGeom>
              <a:solidFill>
                <a:srgbClr val="FFFFFF">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46" name="Google Shape;246;p46"/>
              <p:cNvSpPr/>
              <p:nvPr/>
            </p:nvSpPr>
            <p:spPr>
              <a:xfrm>
                <a:off x="1901589" y="3275735"/>
                <a:ext cx="392400" cy="265200"/>
              </a:xfrm>
              <a:prstGeom prst="ellipse">
                <a:avLst/>
              </a:prstGeom>
              <a:solidFill>
                <a:srgbClr val="FFFFFF">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47" name="Google Shape;247;p46"/>
              <p:cNvSpPr/>
              <p:nvPr/>
            </p:nvSpPr>
            <p:spPr>
              <a:xfrm>
                <a:off x="1633181" y="2395181"/>
                <a:ext cx="621900" cy="402300"/>
              </a:xfrm>
              <a:prstGeom prst="ellipse">
                <a:avLst/>
              </a:prstGeom>
              <a:solidFill>
                <a:srgbClr val="FFFFFF">
                  <a:alpha val="3765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_Två kolumner (Åland &amp; hav) ">
  <p:cSld name="TITLE_AND_BODY_1_1_1_1_2_1_1_1_1_1">
    <p:spTree>
      <p:nvGrpSpPr>
        <p:cNvPr id="248" name="Shape 248"/>
        <p:cNvGrpSpPr/>
        <p:nvPr/>
      </p:nvGrpSpPr>
      <p:grpSpPr>
        <a:xfrm>
          <a:off x="0" y="0"/>
          <a:ext cx="0" cy="0"/>
          <a:chOff x="0" y="0"/>
          <a:chExt cx="0" cy="0"/>
        </a:xfrm>
      </p:grpSpPr>
      <p:sp>
        <p:nvSpPr>
          <p:cNvPr id="249" name="Google Shape;249;p47"/>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0" name="Google Shape;250;p47"/>
          <p:cNvSpPr txBox="1"/>
          <p:nvPr>
            <p:ph idx="1" type="body"/>
          </p:nvPr>
        </p:nvSpPr>
        <p:spPr>
          <a:xfrm>
            <a:off x="1553100" y="1226300"/>
            <a:ext cx="3571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1" name="Google Shape;251;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52" name="Google Shape;252;p47"/>
          <p:cNvSpPr txBox="1"/>
          <p:nvPr>
            <p:ph idx="2" type="body"/>
          </p:nvPr>
        </p:nvSpPr>
        <p:spPr>
          <a:xfrm>
            <a:off x="5260868" y="1226300"/>
            <a:ext cx="3571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253" name="Google Shape;253;p47"/>
          <p:cNvGrpSpPr/>
          <p:nvPr/>
        </p:nvGrpSpPr>
        <p:grpSpPr>
          <a:xfrm>
            <a:off x="69700" y="1630225"/>
            <a:ext cx="1184700" cy="1184700"/>
            <a:chOff x="7322625" y="1417125"/>
            <a:chExt cx="1184700" cy="1184700"/>
          </a:xfrm>
        </p:grpSpPr>
        <p:sp>
          <p:nvSpPr>
            <p:cNvPr id="254" name="Google Shape;254;p47"/>
            <p:cNvSpPr/>
            <p:nvPr/>
          </p:nvSpPr>
          <p:spPr>
            <a:xfrm>
              <a:off x="7322625" y="1417125"/>
              <a:ext cx="1184700" cy="1184700"/>
            </a:xfrm>
            <a:prstGeom prst="rect">
              <a:avLst/>
            </a:prstGeom>
            <a:solidFill>
              <a:srgbClr val="0041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_logo1_WHITE.png" id="255" name="Google Shape;255;p47"/>
            <p:cNvPicPr preferRelativeResize="0"/>
            <p:nvPr/>
          </p:nvPicPr>
          <p:blipFill>
            <a:blip r:embed="rId2">
              <a:alphaModFix/>
            </a:blip>
            <a:stretch>
              <a:fillRect/>
            </a:stretch>
          </p:blipFill>
          <p:spPr>
            <a:xfrm>
              <a:off x="7439499" y="1593249"/>
              <a:ext cx="950949" cy="832449"/>
            </a:xfrm>
            <a:prstGeom prst="rect">
              <a:avLst/>
            </a:prstGeom>
            <a:noFill/>
            <a:ln>
              <a:noFill/>
            </a:ln>
          </p:spPr>
        </p:pic>
      </p:grpSp>
      <p:pic>
        <p:nvPicPr>
          <p:cNvPr descr="-SS_63X0964.jpg" id="256" name="Google Shape;256;p47"/>
          <p:cNvPicPr preferRelativeResize="0"/>
          <p:nvPr/>
        </p:nvPicPr>
        <p:blipFill rotWithShape="1">
          <a:blip r:embed="rId3">
            <a:alphaModFix/>
          </a:blip>
          <a:srcRect b="0" l="15672" r="15679" t="0"/>
          <a:stretch/>
        </p:blipFill>
        <p:spPr>
          <a:xfrm>
            <a:off x="69700" y="4032300"/>
            <a:ext cx="1184686" cy="1119782"/>
          </a:xfrm>
          <a:prstGeom prst="rect">
            <a:avLst/>
          </a:prstGeom>
          <a:noFill/>
          <a:ln>
            <a:noFill/>
          </a:ln>
        </p:spPr>
      </p:pic>
      <p:pic>
        <p:nvPicPr>
          <p:cNvPr descr="Alands_flagga_04.jpg" id="257" name="Google Shape;257;p47"/>
          <p:cNvPicPr preferRelativeResize="0"/>
          <p:nvPr/>
        </p:nvPicPr>
        <p:blipFill rotWithShape="1">
          <a:blip r:embed="rId4">
            <a:alphaModFix/>
          </a:blip>
          <a:srcRect b="0" l="1832" r="18820" t="0"/>
          <a:stretch/>
        </p:blipFill>
        <p:spPr>
          <a:xfrm>
            <a:off x="69700" y="2863725"/>
            <a:ext cx="1184706" cy="1119776"/>
          </a:xfrm>
          <a:prstGeom prst="rect">
            <a:avLst/>
          </a:prstGeom>
          <a:noFill/>
          <a:ln>
            <a:noFill/>
          </a:ln>
        </p:spPr>
      </p:pic>
      <p:pic>
        <p:nvPicPr>
          <p:cNvPr descr="Aland06F_1337.jpg" id="258" name="Google Shape;258;p47"/>
          <p:cNvPicPr preferRelativeResize="0"/>
          <p:nvPr/>
        </p:nvPicPr>
        <p:blipFill rotWithShape="1">
          <a:blip r:embed="rId5">
            <a:alphaModFix/>
          </a:blip>
          <a:srcRect b="0" l="32761" r="17395" t="0"/>
          <a:stretch/>
        </p:blipFill>
        <p:spPr>
          <a:xfrm>
            <a:off x="69700" y="0"/>
            <a:ext cx="1184697" cy="158142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_Två kolumner (studerande 1)">
  <p:cSld name="TITLE_AND_BODY_1_1_1_1_2_1_1_1_1_2">
    <p:spTree>
      <p:nvGrpSpPr>
        <p:cNvPr id="259" name="Shape 259"/>
        <p:cNvGrpSpPr/>
        <p:nvPr/>
      </p:nvGrpSpPr>
      <p:grpSpPr>
        <a:xfrm>
          <a:off x="0" y="0"/>
          <a:ext cx="0" cy="0"/>
          <a:chOff x="0" y="0"/>
          <a:chExt cx="0" cy="0"/>
        </a:xfrm>
      </p:grpSpPr>
      <p:sp>
        <p:nvSpPr>
          <p:cNvPr id="260" name="Google Shape;260;p48"/>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 name="Google Shape;261;p48"/>
          <p:cNvSpPr txBox="1"/>
          <p:nvPr>
            <p:ph idx="1" type="body"/>
          </p:nvPr>
        </p:nvSpPr>
        <p:spPr>
          <a:xfrm>
            <a:off x="1553100" y="1226300"/>
            <a:ext cx="3571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62" name="Google Shape;262;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
        <p:nvSpPr>
          <p:cNvPr id="263" name="Google Shape;263;p48"/>
          <p:cNvSpPr txBox="1"/>
          <p:nvPr>
            <p:ph idx="2" type="body"/>
          </p:nvPr>
        </p:nvSpPr>
        <p:spPr>
          <a:xfrm>
            <a:off x="5260868" y="1226300"/>
            <a:ext cx="3571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264" name="Google Shape;264;p48"/>
          <p:cNvGrpSpPr/>
          <p:nvPr/>
        </p:nvGrpSpPr>
        <p:grpSpPr>
          <a:xfrm>
            <a:off x="69700" y="1630225"/>
            <a:ext cx="1184700" cy="1184700"/>
            <a:chOff x="7322625" y="1417125"/>
            <a:chExt cx="1184700" cy="1184700"/>
          </a:xfrm>
        </p:grpSpPr>
        <p:sp>
          <p:nvSpPr>
            <p:cNvPr id="265" name="Google Shape;265;p48"/>
            <p:cNvSpPr/>
            <p:nvPr/>
          </p:nvSpPr>
          <p:spPr>
            <a:xfrm>
              <a:off x="7322625" y="1417125"/>
              <a:ext cx="1184700" cy="1184700"/>
            </a:xfrm>
            <a:prstGeom prst="rect">
              <a:avLst/>
            </a:prstGeom>
            <a:solidFill>
              <a:srgbClr val="446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_logo1_WHITE.png" id="266" name="Google Shape;266;p48"/>
            <p:cNvPicPr preferRelativeResize="0"/>
            <p:nvPr/>
          </p:nvPicPr>
          <p:blipFill>
            <a:blip r:embed="rId2">
              <a:alphaModFix/>
            </a:blip>
            <a:stretch>
              <a:fillRect/>
            </a:stretch>
          </p:blipFill>
          <p:spPr>
            <a:xfrm>
              <a:off x="7439499" y="1593249"/>
              <a:ext cx="950949" cy="832449"/>
            </a:xfrm>
            <a:prstGeom prst="rect">
              <a:avLst/>
            </a:prstGeom>
            <a:noFill/>
            <a:ln>
              <a:noFill/>
            </a:ln>
          </p:spPr>
        </p:pic>
      </p:grpSp>
      <p:pic>
        <p:nvPicPr>
          <p:cNvPr descr="DSC_8253.jpg" id="267" name="Google Shape;267;p48"/>
          <p:cNvPicPr preferRelativeResize="0"/>
          <p:nvPr/>
        </p:nvPicPr>
        <p:blipFill rotWithShape="1">
          <a:blip r:embed="rId3">
            <a:alphaModFix/>
          </a:blip>
          <a:srcRect b="26036" l="0" r="0" t="11074"/>
          <a:stretch/>
        </p:blipFill>
        <p:spPr>
          <a:xfrm>
            <a:off x="69700" y="4032300"/>
            <a:ext cx="1184691" cy="1119781"/>
          </a:xfrm>
          <a:prstGeom prst="rect">
            <a:avLst/>
          </a:prstGeom>
          <a:noFill/>
          <a:ln>
            <a:noFill/>
          </a:ln>
        </p:spPr>
      </p:pic>
      <p:pic>
        <p:nvPicPr>
          <p:cNvPr descr="DSC_7945.jpg" id="268" name="Google Shape;268;p48"/>
          <p:cNvPicPr preferRelativeResize="0"/>
          <p:nvPr/>
        </p:nvPicPr>
        <p:blipFill rotWithShape="1">
          <a:blip r:embed="rId4">
            <a:alphaModFix/>
          </a:blip>
          <a:srcRect b="0" l="14803" r="14803" t="0"/>
          <a:stretch/>
        </p:blipFill>
        <p:spPr>
          <a:xfrm>
            <a:off x="69700" y="2863725"/>
            <a:ext cx="1184702" cy="1119780"/>
          </a:xfrm>
          <a:prstGeom prst="rect">
            <a:avLst/>
          </a:prstGeom>
          <a:noFill/>
          <a:ln>
            <a:noFill/>
          </a:ln>
        </p:spPr>
      </p:pic>
      <p:pic>
        <p:nvPicPr>
          <p:cNvPr descr="DSC_8348 2.jpg" id="269" name="Google Shape;269;p48"/>
          <p:cNvPicPr preferRelativeResize="0"/>
          <p:nvPr/>
        </p:nvPicPr>
        <p:blipFill rotWithShape="1">
          <a:blip r:embed="rId5">
            <a:alphaModFix/>
          </a:blip>
          <a:srcRect b="10874" l="2142" r="3455" t="5282"/>
          <a:stretch/>
        </p:blipFill>
        <p:spPr>
          <a:xfrm>
            <a:off x="69700" y="0"/>
            <a:ext cx="1184697" cy="158142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bliotek">
  <p:cSld name="TITLE_AND_BODY_1_1_1_1_2_1_1_1_2_1_1">
    <p:spTree>
      <p:nvGrpSpPr>
        <p:cNvPr id="270" name="Shape 270"/>
        <p:cNvGrpSpPr/>
        <p:nvPr/>
      </p:nvGrpSpPr>
      <p:grpSpPr>
        <a:xfrm>
          <a:off x="0" y="0"/>
          <a:ext cx="0" cy="0"/>
          <a:chOff x="0" y="0"/>
          <a:chExt cx="0" cy="0"/>
        </a:xfrm>
      </p:grpSpPr>
      <p:pic>
        <p:nvPicPr>
          <p:cNvPr descr="2015-05-12 13.37.08.jpg" id="271" name="Google Shape;271;p49"/>
          <p:cNvPicPr preferRelativeResize="0"/>
          <p:nvPr/>
        </p:nvPicPr>
        <p:blipFill rotWithShape="1">
          <a:blip r:embed="rId2">
            <a:alphaModFix/>
          </a:blip>
          <a:srcRect b="0" l="14739" r="14739" t="0"/>
          <a:stretch/>
        </p:blipFill>
        <p:spPr>
          <a:xfrm>
            <a:off x="69700" y="4032300"/>
            <a:ext cx="1184690" cy="1119784"/>
          </a:xfrm>
          <a:prstGeom prst="rect">
            <a:avLst/>
          </a:prstGeom>
          <a:noFill/>
          <a:ln>
            <a:noFill/>
          </a:ln>
        </p:spPr>
      </p:pic>
      <p:pic>
        <p:nvPicPr>
          <p:cNvPr descr="DSC_8478.jpg" id="272" name="Google Shape;272;p49"/>
          <p:cNvPicPr preferRelativeResize="0"/>
          <p:nvPr/>
        </p:nvPicPr>
        <p:blipFill rotWithShape="1">
          <a:blip r:embed="rId3">
            <a:alphaModFix/>
          </a:blip>
          <a:srcRect b="0" l="14803" r="14803" t="0"/>
          <a:stretch/>
        </p:blipFill>
        <p:spPr>
          <a:xfrm>
            <a:off x="69700" y="2863725"/>
            <a:ext cx="1184697" cy="1119789"/>
          </a:xfrm>
          <a:prstGeom prst="rect">
            <a:avLst/>
          </a:prstGeom>
          <a:noFill/>
          <a:ln>
            <a:noFill/>
          </a:ln>
        </p:spPr>
      </p:pic>
      <p:grpSp>
        <p:nvGrpSpPr>
          <p:cNvPr id="273" name="Google Shape;273;p49"/>
          <p:cNvGrpSpPr/>
          <p:nvPr/>
        </p:nvGrpSpPr>
        <p:grpSpPr>
          <a:xfrm>
            <a:off x="69700" y="1630225"/>
            <a:ext cx="1184700" cy="1184700"/>
            <a:chOff x="7322625" y="1417125"/>
            <a:chExt cx="1184700" cy="1184700"/>
          </a:xfrm>
        </p:grpSpPr>
        <p:sp>
          <p:nvSpPr>
            <p:cNvPr id="274" name="Google Shape;274;p49"/>
            <p:cNvSpPr/>
            <p:nvPr/>
          </p:nvSpPr>
          <p:spPr>
            <a:xfrm>
              <a:off x="7322625" y="1417125"/>
              <a:ext cx="1184700" cy="1184700"/>
            </a:xfrm>
            <a:prstGeom prst="rect">
              <a:avLst/>
            </a:prstGeom>
            <a:solidFill>
              <a:srgbClr val="D249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A_logo1_WHITE.png" id="275" name="Google Shape;275;p49"/>
            <p:cNvPicPr preferRelativeResize="0"/>
            <p:nvPr/>
          </p:nvPicPr>
          <p:blipFill>
            <a:blip r:embed="rId4">
              <a:alphaModFix/>
            </a:blip>
            <a:stretch>
              <a:fillRect/>
            </a:stretch>
          </p:blipFill>
          <p:spPr>
            <a:xfrm>
              <a:off x="7439499" y="1593249"/>
              <a:ext cx="950949" cy="832449"/>
            </a:xfrm>
            <a:prstGeom prst="rect">
              <a:avLst/>
            </a:prstGeom>
            <a:noFill/>
            <a:ln>
              <a:noFill/>
            </a:ln>
          </p:spPr>
        </p:pic>
      </p:grpSp>
      <p:pic>
        <p:nvPicPr>
          <p:cNvPr descr="_DSC8235.jpg" id="276" name="Google Shape;276;p49"/>
          <p:cNvPicPr preferRelativeResize="0"/>
          <p:nvPr/>
        </p:nvPicPr>
        <p:blipFill rotWithShape="1">
          <a:blip r:embed="rId5">
            <a:alphaModFix/>
          </a:blip>
          <a:srcRect b="0" l="25580" r="25575" t="0"/>
          <a:stretch/>
        </p:blipFill>
        <p:spPr>
          <a:xfrm>
            <a:off x="69700" y="0"/>
            <a:ext cx="1184700" cy="1581433"/>
          </a:xfrm>
          <a:prstGeom prst="rect">
            <a:avLst/>
          </a:prstGeom>
          <a:noFill/>
          <a:ln>
            <a:noFill/>
          </a:ln>
        </p:spPr>
      </p:pic>
      <p:sp>
        <p:nvSpPr>
          <p:cNvPr id="277" name="Google Shape;277;p49"/>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8" name="Google Shape;278;p49"/>
          <p:cNvSpPr txBox="1"/>
          <p:nvPr>
            <p:ph idx="1" type="body"/>
          </p:nvPr>
        </p:nvSpPr>
        <p:spPr>
          <a:xfrm>
            <a:off x="1553100" y="1152475"/>
            <a:ext cx="72792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9" name="Google Shape;279;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för avsnittet_4">
  <p:cSld name="SECTION_HEADER_1_1_1">
    <p:spTree>
      <p:nvGrpSpPr>
        <p:cNvPr id="34" name="Shape 34"/>
        <p:cNvGrpSpPr/>
        <p:nvPr/>
      </p:nvGrpSpPr>
      <p:grpSpPr>
        <a:xfrm>
          <a:off x="0" y="0"/>
          <a:ext cx="0" cy="0"/>
          <a:chOff x="0" y="0"/>
          <a:chExt cx="0" cy="0"/>
        </a:xfrm>
      </p:grpSpPr>
      <p:pic>
        <p:nvPicPr>
          <p:cNvPr descr="HA_logo4_RGB.png" id="35" name="Google Shape;35;p6"/>
          <p:cNvPicPr preferRelativeResize="0"/>
          <p:nvPr/>
        </p:nvPicPr>
        <p:blipFill>
          <a:blip r:embed="rId2">
            <a:alphaModFix/>
          </a:blip>
          <a:stretch>
            <a:fillRect/>
          </a:stretch>
        </p:blipFill>
        <p:spPr>
          <a:xfrm>
            <a:off x="143725" y="3858500"/>
            <a:ext cx="593106" cy="1155743"/>
          </a:xfrm>
          <a:prstGeom prst="rect">
            <a:avLst/>
          </a:prstGeom>
          <a:noFill/>
          <a:ln>
            <a:noFill/>
          </a:ln>
        </p:spPr>
      </p:pic>
      <p:sp>
        <p:nvSpPr>
          <p:cNvPr id="36" name="Google Shape;36;p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ext_1" type="tx">
  <p:cSld name="TITLE_AND_BODY">
    <p:spTree>
      <p:nvGrpSpPr>
        <p:cNvPr id="38" name="Shape 38"/>
        <p:cNvGrpSpPr/>
        <p:nvPr/>
      </p:nvGrpSpPr>
      <p:grpSpPr>
        <a:xfrm>
          <a:off x="0" y="0"/>
          <a:ext cx="0" cy="0"/>
          <a:chOff x="0" y="0"/>
          <a:chExt cx="0" cy="0"/>
        </a:xfrm>
      </p:grpSpPr>
      <p:sp>
        <p:nvSpPr>
          <p:cNvPr id="39" name="Google Shape;39;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7"/>
          <p:cNvSpPr txBox="1"/>
          <p:nvPr>
            <p:ph idx="1" type="body"/>
          </p:nvPr>
        </p:nvSpPr>
        <p:spPr>
          <a:xfrm>
            <a:off x="311700" y="1152475"/>
            <a:ext cx="8520600" cy="2880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1_RGB.png" id="42" name="Google Shape;42;p7"/>
          <p:cNvPicPr preferRelativeResize="0"/>
          <p:nvPr/>
        </p:nvPicPr>
        <p:blipFill>
          <a:blip r:embed="rId2">
            <a:alphaModFix/>
          </a:blip>
          <a:stretch>
            <a:fillRect/>
          </a:stretch>
        </p:blipFill>
        <p:spPr>
          <a:xfrm>
            <a:off x="143725" y="4064400"/>
            <a:ext cx="1085251" cy="95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ext_2">
  <p:cSld name="TITLE_AND_BODY_1">
    <p:spTree>
      <p:nvGrpSpPr>
        <p:cNvPr id="43" name="Shape 43"/>
        <p:cNvGrpSpPr/>
        <p:nvPr/>
      </p:nvGrpSpPr>
      <p:grpSpPr>
        <a:xfrm>
          <a:off x="0" y="0"/>
          <a:ext cx="0" cy="0"/>
          <a:chOff x="0" y="0"/>
          <a:chExt cx="0" cy="0"/>
        </a:xfrm>
      </p:grpSpPr>
      <p:sp>
        <p:nvSpPr>
          <p:cNvPr id="44" name="Google Shape;44;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 name="Google Shape;45;p8"/>
          <p:cNvSpPr txBox="1"/>
          <p:nvPr>
            <p:ph idx="1" type="body"/>
          </p:nvPr>
        </p:nvSpPr>
        <p:spPr>
          <a:xfrm>
            <a:off x="311700" y="1152475"/>
            <a:ext cx="8520600" cy="288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2_RGB.png" id="47" name="Google Shape;47;p8"/>
          <p:cNvPicPr preferRelativeResize="0"/>
          <p:nvPr/>
        </p:nvPicPr>
        <p:blipFill>
          <a:blip r:embed="rId2">
            <a:alphaModFix/>
          </a:blip>
          <a:stretch>
            <a:fillRect/>
          </a:stretch>
        </p:blipFill>
        <p:spPr>
          <a:xfrm>
            <a:off x="143725" y="4073129"/>
            <a:ext cx="1075473" cy="94111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ext_3">
  <p:cSld name="TITLE_AND_BODY_1_2">
    <p:spTree>
      <p:nvGrpSpPr>
        <p:cNvPr id="48" name="Shape 48"/>
        <p:cNvGrpSpPr/>
        <p:nvPr/>
      </p:nvGrpSpPr>
      <p:grpSpPr>
        <a:xfrm>
          <a:off x="0" y="0"/>
          <a:ext cx="0" cy="0"/>
          <a:chOff x="0" y="0"/>
          <a:chExt cx="0" cy="0"/>
        </a:xfrm>
      </p:grpSpPr>
      <p:sp>
        <p:nvSpPr>
          <p:cNvPr id="49" name="Google Shape;49;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9"/>
          <p:cNvSpPr txBox="1"/>
          <p:nvPr>
            <p:ph idx="1" type="body"/>
          </p:nvPr>
        </p:nvSpPr>
        <p:spPr>
          <a:xfrm>
            <a:off x="311700" y="1152475"/>
            <a:ext cx="8520600" cy="288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3_RGB.png" id="52" name="Google Shape;52;p9"/>
          <p:cNvPicPr preferRelativeResize="0"/>
          <p:nvPr/>
        </p:nvPicPr>
        <p:blipFill>
          <a:blip r:embed="rId2">
            <a:alphaModFix/>
          </a:blip>
          <a:stretch>
            <a:fillRect/>
          </a:stretch>
        </p:blipFill>
        <p:spPr>
          <a:xfrm>
            <a:off x="143725" y="3968471"/>
            <a:ext cx="800831" cy="104592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ubrik och text_4">
  <p:cSld name="TITLE_AND_BODY_1_1">
    <p:spTree>
      <p:nvGrpSpPr>
        <p:cNvPr id="53" name="Shape 53"/>
        <p:cNvGrpSpPr/>
        <p:nvPr/>
      </p:nvGrpSpPr>
      <p:grpSpPr>
        <a:xfrm>
          <a:off x="0" y="0"/>
          <a:ext cx="0" cy="0"/>
          <a:chOff x="0" y="0"/>
          <a:chExt cx="0" cy="0"/>
        </a:xfrm>
      </p:grpSpPr>
      <p:sp>
        <p:nvSpPr>
          <p:cNvPr id="54" name="Google Shape;54;p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10"/>
          <p:cNvSpPr txBox="1"/>
          <p:nvPr>
            <p:ph idx="1" type="body"/>
          </p:nvPr>
        </p:nvSpPr>
        <p:spPr>
          <a:xfrm>
            <a:off x="311700" y="1152475"/>
            <a:ext cx="8520600" cy="288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6" name="Google Shape;5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
              <a:t>‹#›</a:t>
            </a:fld>
            <a:endParaRPr/>
          </a:p>
        </p:txBody>
      </p:sp>
      <p:pic>
        <p:nvPicPr>
          <p:cNvPr descr="HA_logo4_RGB.png" id="57" name="Google Shape;57;p10"/>
          <p:cNvPicPr preferRelativeResize="0"/>
          <p:nvPr/>
        </p:nvPicPr>
        <p:blipFill>
          <a:blip r:embed="rId2">
            <a:alphaModFix/>
          </a:blip>
          <a:stretch>
            <a:fillRect/>
          </a:stretch>
        </p:blipFill>
        <p:spPr>
          <a:xfrm>
            <a:off x="143725" y="3858500"/>
            <a:ext cx="593106" cy="11557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rgbClr val="434343"/>
              </a:buClr>
              <a:buSzPts val="1800"/>
              <a:buChar char="●"/>
              <a:defRPr sz="1800">
                <a:solidFill>
                  <a:srgbClr val="434343"/>
                </a:solidFill>
              </a:defRPr>
            </a:lvl1pPr>
            <a:lvl2pPr indent="-317500" lvl="1" marL="914400">
              <a:lnSpc>
                <a:spcPct val="115000"/>
              </a:lnSpc>
              <a:spcBef>
                <a:spcPts val="1600"/>
              </a:spcBef>
              <a:spcAft>
                <a:spcPts val="0"/>
              </a:spcAft>
              <a:buClr>
                <a:srgbClr val="434343"/>
              </a:buClr>
              <a:buSzPts val="1400"/>
              <a:buChar char="−"/>
              <a:defRPr>
                <a:solidFill>
                  <a:srgbClr val="434343"/>
                </a:solidFill>
              </a:defRPr>
            </a:lvl2pPr>
            <a:lvl3pPr indent="-317500" lvl="2" marL="1371600">
              <a:lnSpc>
                <a:spcPct val="115000"/>
              </a:lnSpc>
              <a:spcBef>
                <a:spcPts val="1600"/>
              </a:spcBef>
              <a:spcAft>
                <a:spcPts val="0"/>
              </a:spcAft>
              <a:buClr>
                <a:srgbClr val="434343"/>
              </a:buClr>
              <a:buSzPts val="1400"/>
              <a:buChar char="−"/>
              <a:defRPr>
                <a:solidFill>
                  <a:srgbClr val="434343"/>
                </a:solidFill>
              </a:defRPr>
            </a:lvl3pPr>
            <a:lvl4pPr indent="-317500" lvl="3" marL="1828800">
              <a:lnSpc>
                <a:spcPct val="115000"/>
              </a:lnSpc>
              <a:spcBef>
                <a:spcPts val="1600"/>
              </a:spcBef>
              <a:spcAft>
                <a:spcPts val="0"/>
              </a:spcAft>
              <a:buClr>
                <a:srgbClr val="434343"/>
              </a:buClr>
              <a:buSzPts val="1400"/>
              <a:buChar char="−"/>
              <a:defRPr>
                <a:solidFill>
                  <a:srgbClr val="434343"/>
                </a:solidFill>
              </a:defRPr>
            </a:lvl4pPr>
            <a:lvl5pPr indent="-317500" lvl="4" marL="2286000">
              <a:lnSpc>
                <a:spcPct val="115000"/>
              </a:lnSpc>
              <a:spcBef>
                <a:spcPts val="1600"/>
              </a:spcBef>
              <a:spcAft>
                <a:spcPts val="0"/>
              </a:spcAft>
              <a:buClr>
                <a:srgbClr val="434343"/>
              </a:buClr>
              <a:buSzPts val="1400"/>
              <a:buChar char="−"/>
              <a:defRPr>
                <a:solidFill>
                  <a:srgbClr val="434343"/>
                </a:solidFill>
              </a:defRPr>
            </a:lvl5pPr>
            <a:lvl6pPr indent="-317500" lvl="5" marL="2743200">
              <a:lnSpc>
                <a:spcPct val="115000"/>
              </a:lnSpc>
              <a:spcBef>
                <a:spcPts val="1600"/>
              </a:spcBef>
              <a:spcAft>
                <a:spcPts val="0"/>
              </a:spcAft>
              <a:buClr>
                <a:srgbClr val="434343"/>
              </a:buClr>
              <a:buSzPts val="1400"/>
              <a:buChar char="−"/>
              <a:defRPr>
                <a:solidFill>
                  <a:srgbClr val="434343"/>
                </a:solidFill>
              </a:defRPr>
            </a:lvl6pPr>
            <a:lvl7pPr indent="-317500" lvl="6" marL="3200400">
              <a:lnSpc>
                <a:spcPct val="115000"/>
              </a:lnSpc>
              <a:spcBef>
                <a:spcPts val="1600"/>
              </a:spcBef>
              <a:spcAft>
                <a:spcPts val="0"/>
              </a:spcAft>
              <a:buClr>
                <a:srgbClr val="434343"/>
              </a:buClr>
              <a:buSzPts val="1400"/>
              <a:buChar char="−"/>
              <a:defRPr>
                <a:solidFill>
                  <a:srgbClr val="434343"/>
                </a:solidFill>
              </a:defRPr>
            </a:lvl7pPr>
            <a:lvl8pPr indent="-317500" lvl="7" marL="3657600">
              <a:lnSpc>
                <a:spcPct val="115000"/>
              </a:lnSpc>
              <a:spcBef>
                <a:spcPts val="1600"/>
              </a:spcBef>
              <a:spcAft>
                <a:spcPts val="0"/>
              </a:spcAft>
              <a:buClr>
                <a:srgbClr val="434343"/>
              </a:buClr>
              <a:buSzPts val="1400"/>
              <a:buChar char="−"/>
              <a:defRPr>
                <a:solidFill>
                  <a:srgbClr val="434343"/>
                </a:solidFill>
              </a:defRPr>
            </a:lvl8pPr>
            <a:lvl9pPr indent="-317500" lvl="8" marL="4114800">
              <a:lnSpc>
                <a:spcPct val="115000"/>
              </a:lnSpc>
              <a:spcBef>
                <a:spcPts val="1600"/>
              </a:spcBef>
              <a:spcAft>
                <a:spcPts val="1600"/>
              </a:spcAft>
              <a:buClr>
                <a:srgbClr val="434343"/>
              </a:buClr>
              <a:buSzPts val="1400"/>
              <a:buChar char="−"/>
              <a:defRPr>
                <a:solidFill>
                  <a:srgbClr val="434343"/>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5.xml"/><Relationship Id="rId3" Type="http://schemas.openxmlformats.org/officeDocument/2006/relationships/hyperlink" Target="http://www.youtube.com/watch?v=tdMCAV6Yd0Y" TargetMode="Externa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hyperlink" Target="http://www.youtube.com/watch?v=lmyZMtPVodo" TargetMode="Externa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 Id="rId3"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50"/>
          <p:cNvSpPr txBox="1"/>
          <p:nvPr>
            <p:ph type="ctrTitle"/>
          </p:nvPr>
        </p:nvSpPr>
        <p:spPr>
          <a:xfrm>
            <a:off x="411175" y="644300"/>
            <a:ext cx="8282400" cy="2109000"/>
          </a:xfrm>
          <a:prstGeom prst="rect">
            <a:avLst/>
          </a:prstGeom>
        </p:spPr>
        <p:txBody>
          <a:bodyPr anchorCtr="0" anchor="t" bIns="91425" lIns="91425" spcFirstLastPara="1" rIns="91425" wrap="square" tIns="91425">
            <a:noAutofit/>
          </a:bodyPr>
          <a:lstStyle/>
          <a:p>
            <a:pPr indent="0" lvl="0" marL="3200400" rtl="0" algn="l">
              <a:spcBef>
                <a:spcPts val="0"/>
              </a:spcBef>
              <a:spcAft>
                <a:spcPts val="0"/>
              </a:spcAft>
              <a:buNone/>
            </a:pPr>
            <a:r>
              <a:rPr lang="sv" sz="4800"/>
              <a:t>Högskolan på Åland</a:t>
            </a:r>
            <a:endParaRPr sz="4800"/>
          </a:p>
          <a:p>
            <a:pPr indent="0" lvl="0" marL="3200400" rtl="0" algn="l">
              <a:spcBef>
                <a:spcPts val="0"/>
              </a:spcBef>
              <a:spcAft>
                <a:spcPts val="0"/>
              </a:spcAft>
              <a:buNone/>
            </a:pPr>
            <a:r>
              <a:rPr lang="sv" sz="4800"/>
              <a:t>Mona Lindroth </a:t>
            </a:r>
            <a:endParaRPr sz="4800"/>
          </a:p>
          <a:p>
            <a:pPr indent="0" lvl="0" marL="3200400" rtl="0" algn="ctr">
              <a:spcBef>
                <a:spcPts val="0"/>
              </a:spcBef>
              <a:spcAft>
                <a:spcPts val="0"/>
              </a:spcAft>
              <a:buNone/>
            </a:pPr>
            <a:r>
              <a:t/>
            </a:r>
            <a:endParaRPr sz="4800"/>
          </a:p>
          <a:p>
            <a:pPr indent="0" lvl="0" marL="3200400" rtl="0" algn="l">
              <a:spcBef>
                <a:spcPts val="0"/>
              </a:spcBef>
              <a:spcAft>
                <a:spcPts val="0"/>
              </a:spcAft>
              <a:buNone/>
            </a:pPr>
            <a:r>
              <a:t/>
            </a:r>
            <a:endParaRPr sz="4800"/>
          </a:p>
        </p:txBody>
      </p:sp>
      <p:sp>
        <p:nvSpPr>
          <p:cNvPr id="285" name="Google Shape;285;p50"/>
          <p:cNvSpPr txBox="1"/>
          <p:nvPr>
            <p:ph idx="1" type="subTitle"/>
          </p:nvPr>
        </p:nvSpPr>
        <p:spPr>
          <a:xfrm>
            <a:off x="411175" y="3631375"/>
            <a:ext cx="8282400" cy="1326300"/>
          </a:xfrm>
          <a:prstGeom prst="rect">
            <a:avLst/>
          </a:prstGeom>
          <a:solidFill>
            <a:srgbClr val="FF9900"/>
          </a:solidFill>
        </p:spPr>
        <p:txBody>
          <a:bodyPr anchorCtr="0" anchor="ctr" bIns="91425" lIns="91425" spcFirstLastPara="1" rIns="91425" wrap="square" tIns="91425">
            <a:noAutofit/>
          </a:bodyPr>
          <a:lstStyle/>
          <a:p>
            <a:pPr indent="0" lvl="0" marL="0" rtl="0" algn="ctr">
              <a:spcBef>
                <a:spcPts val="0"/>
              </a:spcBef>
              <a:spcAft>
                <a:spcPts val="0"/>
              </a:spcAft>
              <a:buNone/>
            </a:pPr>
            <a:r>
              <a:rPr lang="sv"/>
              <a:t>Vilka ledarstrategier kan </a:t>
            </a:r>
            <a:endParaRPr/>
          </a:p>
          <a:p>
            <a:pPr indent="0" lvl="0" marL="0" rtl="0" algn="ctr">
              <a:spcBef>
                <a:spcPts val="0"/>
              </a:spcBef>
              <a:spcAft>
                <a:spcPts val="0"/>
              </a:spcAft>
              <a:buNone/>
            </a:pPr>
            <a:r>
              <a:rPr lang="sv"/>
              <a:t>vi som lärare dra nytta av?</a:t>
            </a:r>
            <a:endParaRPr/>
          </a:p>
        </p:txBody>
      </p:sp>
      <p:pic>
        <p:nvPicPr>
          <p:cNvPr id="286" name="Google Shape;286;p50"/>
          <p:cNvPicPr preferRelativeResize="0"/>
          <p:nvPr/>
        </p:nvPicPr>
        <p:blipFill>
          <a:blip r:embed="rId3">
            <a:alphaModFix/>
          </a:blip>
          <a:stretch>
            <a:fillRect/>
          </a:stretch>
        </p:blipFill>
        <p:spPr>
          <a:xfrm>
            <a:off x="152400" y="152400"/>
            <a:ext cx="2905125" cy="2266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9"/>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Vår arbetsmiljöpolicy</a:t>
            </a:r>
            <a:endParaRPr/>
          </a:p>
        </p:txBody>
      </p:sp>
      <p:sp>
        <p:nvSpPr>
          <p:cNvPr id="344" name="Google Shape;344;p59"/>
          <p:cNvSpPr txBox="1"/>
          <p:nvPr>
            <p:ph idx="1" type="body"/>
          </p:nvPr>
        </p:nvSpPr>
        <p:spPr>
          <a:xfrm>
            <a:off x="1617050" y="1152475"/>
            <a:ext cx="7215300" cy="3416400"/>
          </a:xfrm>
          <a:prstGeom prst="rect">
            <a:avLst/>
          </a:prstGeom>
          <a:solidFill>
            <a:srgbClr val="A2C4C9"/>
          </a:solidFill>
        </p:spPr>
        <p:txBody>
          <a:bodyPr anchorCtr="0" anchor="t" bIns="91425" lIns="91425" spcFirstLastPara="1" rIns="91425" wrap="square" tIns="91425">
            <a:noAutofit/>
          </a:bodyPr>
          <a:lstStyle/>
          <a:p>
            <a:pPr indent="0" lvl="0" marL="0" rtl="0" algn="l">
              <a:spcBef>
                <a:spcPts val="0"/>
              </a:spcBef>
              <a:spcAft>
                <a:spcPts val="0"/>
              </a:spcAft>
              <a:buNone/>
            </a:pPr>
            <a:r>
              <a:rPr lang="sv" sz="2000"/>
              <a:t>Detta beteende vill vi uppmuntra:</a:t>
            </a:r>
            <a:endParaRPr sz="2000"/>
          </a:p>
          <a:p>
            <a:pPr indent="0" lvl="0" marL="0" rtl="0" algn="l">
              <a:spcBef>
                <a:spcPts val="1600"/>
              </a:spcBef>
              <a:spcAft>
                <a:spcPts val="0"/>
              </a:spcAft>
              <a:buNone/>
            </a:pPr>
            <a:r>
              <a:rPr lang="sv" sz="2000"/>
              <a:t>	Konsekvens:</a:t>
            </a:r>
            <a:endParaRPr sz="2000"/>
          </a:p>
          <a:p>
            <a:pPr indent="0" lvl="0" marL="0" rtl="0" algn="l">
              <a:spcBef>
                <a:spcPts val="1600"/>
              </a:spcBef>
              <a:spcAft>
                <a:spcPts val="0"/>
              </a:spcAft>
              <a:buNone/>
            </a:pPr>
            <a:r>
              <a:rPr lang="sv" sz="2000"/>
              <a:t>Detta beteende vill vi undvika:</a:t>
            </a:r>
            <a:endParaRPr sz="2000"/>
          </a:p>
          <a:p>
            <a:pPr indent="0" lvl="0" marL="0" rtl="0" algn="l">
              <a:spcBef>
                <a:spcPts val="1600"/>
              </a:spcBef>
              <a:spcAft>
                <a:spcPts val="0"/>
              </a:spcAft>
              <a:buNone/>
            </a:pPr>
            <a:r>
              <a:rPr lang="sv" sz="2000"/>
              <a:t>	Konsekvens:</a:t>
            </a:r>
            <a:endParaRPr sz="2000"/>
          </a:p>
          <a:p>
            <a:pPr indent="0" lvl="0" marL="0" rtl="0" algn="l">
              <a:spcBef>
                <a:spcPts val="1600"/>
              </a:spcBef>
              <a:spcAft>
                <a:spcPts val="0"/>
              </a:spcAft>
              <a:buNone/>
            </a:pPr>
            <a:r>
              <a:rPr lang="sv" sz="2000"/>
              <a:t>Om vårt samarbete kollapsar vill vi göra följande:</a:t>
            </a:r>
            <a:endParaRPr sz="2000"/>
          </a:p>
          <a:p>
            <a:pPr indent="0" lvl="0" marL="0" rtl="0" algn="l">
              <a:spcBef>
                <a:spcPts val="1600"/>
              </a:spcBef>
              <a:spcAft>
                <a:spcPts val="1600"/>
              </a:spcAft>
              <a:buNone/>
            </a:pPr>
            <a:r>
              <a:rPr lang="sv" sz="2000"/>
              <a:t>	(lärare - elever) (elever - elever)</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60"/>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Vad göra då åsikterna och viljorna går isär?</a:t>
            </a:r>
            <a:endParaRPr/>
          </a:p>
        </p:txBody>
      </p:sp>
      <p:sp>
        <p:nvSpPr>
          <p:cNvPr id="350" name="Google Shape;350;p60"/>
          <p:cNvSpPr txBox="1"/>
          <p:nvPr>
            <p:ph idx="1" type="body"/>
          </p:nvPr>
        </p:nvSpPr>
        <p:spPr>
          <a:xfrm>
            <a:off x="1617050" y="1152475"/>
            <a:ext cx="7215300" cy="3416400"/>
          </a:xfrm>
          <a:prstGeom prst="rect">
            <a:avLst/>
          </a:prstGeom>
          <a:solidFill>
            <a:srgbClr val="B6D7A8"/>
          </a:solidFill>
          <a:ln cap="flat" cmpd="sng" w="9525">
            <a:solidFill>
              <a:srgbClr val="B6D7A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sv"/>
              <a:t>. kom ihåg att benägenheten att påtala sitt missnöje och/eller åsikt ofta bottnar i en ökande känsla av trygghet</a:t>
            </a:r>
            <a:endParaRPr/>
          </a:p>
          <a:p>
            <a:pPr indent="0" lvl="0" marL="0" rtl="0" algn="l">
              <a:spcBef>
                <a:spcPts val="1600"/>
              </a:spcBef>
              <a:spcAft>
                <a:spcPts val="0"/>
              </a:spcAft>
              <a:buNone/>
            </a:pPr>
            <a:r>
              <a:rPr lang="sv"/>
              <a:t>. denna trygghet infinner sig vid olika tidpunkter för olika individer</a:t>
            </a:r>
            <a:endParaRPr/>
          </a:p>
          <a:p>
            <a:pPr indent="0" lvl="0" marL="0" rtl="0" algn="l">
              <a:spcBef>
                <a:spcPts val="1600"/>
              </a:spcBef>
              <a:spcAft>
                <a:spcPts val="0"/>
              </a:spcAft>
              <a:buNone/>
            </a:pPr>
            <a:r>
              <a:rPr lang="sv"/>
              <a:t>. dessutom kan det ofta vara skäl att backa bandet och fundera ett varv till och ibland omvärdera beslut</a:t>
            </a:r>
            <a:endParaRPr/>
          </a:p>
          <a:p>
            <a:pPr indent="0" lvl="0" marL="0" rtl="0" algn="l">
              <a:spcBef>
                <a:spcPts val="1600"/>
              </a:spcBef>
              <a:spcAft>
                <a:spcPts val="1600"/>
              </a:spcAft>
              <a:buNone/>
            </a:pPr>
            <a:r>
              <a:rPr lang="sv"/>
              <a:t>. det tar tid med konsensusbeslut men allt som är kopplat till gruppens mål borde vara konsensusförankrat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61"/>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Forts. Vad göra då åsikterna och viljorna går isär?</a:t>
            </a:r>
            <a:endParaRPr/>
          </a:p>
        </p:txBody>
      </p:sp>
      <p:sp>
        <p:nvSpPr>
          <p:cNvPr id="356" name="Google Shape;356;p61"/>
          <p:cNvSpPr txBox="1"/>
          <p:nvPr>
            <p:ph idx="1" type="body"/>
          </p:nvPr>
        </p:nvSpPr>
        <p:spPr>
          <a:xfrm>
            <a:off x="1617050" y="1488025"/>
            <a:ext cx="7215300" cy="3192000"/>
          </a:xfrm>
          <a:prstGeom prst="rect">
            <a:avLst/>
          </a:prstGeom>
          <a:solidFill>
            <a:srgbClr val="DD7E6B"/>
          </a:solidFill>
        </p:spPr>
        <p:txBody>
          <a:bodyPr anchorCtr="0" anchor="t" bIns="91425" lIns="91425" spcFirstLastPara="1" rIns="91425" wrap="square" tIns="91425">
            <a:noAutofit/>
          </a:bodyPr>
          <a:lstStyle/>
          <a:p>
            <a:pPr indent="0" lvl="0" marL="0" rtl="0" algn="l">
              <a:spcBef>
                <a:spcPts val="0"/>
              </a:spcBef>
              <a:spcAft>
                <a:spcPts val="0"/>
              </a:spcAft>
              <a:buNone/>
            </a:pPr>
            <a:r>
              <a:rPr lang="sv"/>
              <a:t>. Gruppnormer som initialt uppstått kan ibland behöva omprövas senare, det är okej!</a:t>
            </a:r>
            <a:endParaRPr/>
          </a:p>
          <a:p>
            <a:pPr indent="0" lvl="0" marL="0" rtl="0" algn="l">
              <a:spcBef>
                <a:spcPts val="1600"/>
              </a:spcBef>
              <a:spcAft>
                <a:spcPts val="0"/>
              </a:spcAft>
              <a:buNone/>
            </a:pPr>
            <a:r>
              <a:rPr lang="sv"/>
              <a:t>. Däremot bör kommunikationssättet i sig alltid vara diplomatiskt och utan försvarsattityd</a:t>
            </a:r>
            <a:endParaRPr/>
          </a:p>
          <a:p>
            <a:pPr indent="0" lvl="0" marL="0" rtl="0" algn="l">
              <a:spcBef>
                <a:spcPts val="1600"/>
              </a:spcBef>
              <a:spcAft>
                <a:spcPts val="0"/>
              </a:spcAft>
              <a:buNone/>
            </a:pPr>
            <a:r>
              <a:rPr lang="sv"/>
              <a:t>. Lägg krut på att skapa och bearbeta de normer som bidrar till att nå målet</a:t>
            </a:r>
            <a:endParaRPr/>
          </a:p>
          <a:p>
            <a:pPr indent="0" lvl="0" marL="0" rtl="0" algn="l">
              <a:spcBef>
                <a:spcPts val="1600"/>
              </a:spcBef>
              <a:spcAft>
                <a:spcPts val="1600"/>
              </a:spcAft>
              <a:buNone/>
            </a:pPr>
            <a:r>
              <a:rPr lang="sv"/>
              <a:t>. Ibland utmanas ledaren, det kan vara nödvändigt för att maximera den kollektiva intelligensen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62"/>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Skapa en sammansvetsad och effektiv gruppstruktur</a:t>
            </a:r>
            <a:endParaRPr/>
          </a:p>
        </p:txBody>
      </p:sp>
      <p:sp>
        <p:nvSpPr>
          <p:cNvPr id="362" name="Google Shape;362;p62"/>
          <p:cNvSpPr txBox="1"/>
          <p:nvPr>
            <p:ph idx="1" type="body"/>
          </p:nvPr>
        </p:nvSpPr>
        <p:spPr>
          <a:xfrm>
            <a:off x="1617050" y="1503450"/>
            <a:ext cx="7215300" cy="3330600"/>
          </a:xfrm>
          <a:prstGeom prst="rect">
            <a:avLst/>
          </a:prstGeom>
          <a:solidFill>
            <a:srgbClr val="A2C4C9"/>
          </a:solidFill>
        </p:spPr>
        <p:txBody>
          <a:bodyPr anchorCtr="0" anchor="t" bIns="91425" lIns="91425" spcFirstLastPara="1" rIns="91425" wrap="square" tIns="91425">
            <a:noAutofit/>
          </a:bodyPr>
          <a:lstStyle/>
          <a:p>
            <a:pPr indent="0" lvl="0" marL="0" rtl="0" algn="l">
              <a:spcBef>
                <a:spcPts val="0"/>
              </a:spcBef>
              <a:spcAft>
                <a:spcPts val="0"/>
              </a:spcAft>
              <a:buNone/>
            </a:pPr>
            <a:r>
              <a:rPr lang="sv"/>
              <a:t>. Missnöje men även utkristallisering av rollfördelning, dito operationer och beslutsfattande </a:t>
            </a:r>
            <a:endParaRPr/>
          </a:p>
          <a:p>
            <a:pPr indent="0" lvl="0" marL="0" rtl="0" algn="l">
              <a:spcBef>
                <a:spcPts val="1600"/>
              </a:spcBef>
              <a:spcAft>
                <a:spcPts val="0"/>
              </a:spcAft>
              <a:buNone/>
            </a:pPr>
            <a:r>
              <a:rPr lang="sv"/>
              <a:t>. Subgrupper och koalitioner, och motreaktioner mot dessa</a:t>
            </a:r>
            <a:endParaRPr/>
          </a:p>
          <a:p>
            <a:pPr indent="0" lvl="0" marL="0" rtl="0" algn="l">
              <a:spcBef>
                <a:spcPts val="1600"/>
              </a:spcBef>
              <a:spcAft>
                <a:spcPts val="0"/>
              </a:spcAft>
              <a:buNone/>
            </a:pPr>
            <a:r>
              <a:rPr lang="sv"/>
              <a:t>. Större aktivitet från deltagarna</a:t>
            </a:r>
            <a:endParaRPr/>
          </a:p>
          <a:p>
            <a:pPr indent="0" lvl="0" marL="0" rtl="0" algn="l">
              <a:spcBef>
                <a:spcPts val="1600"/>
              </a:spcBef>
              <a:spcAft>
                <a:spcPts val="1600"/>
              </a:spcAft>
              <a:buNone/>
            </a:pPr>
            <a:r>
              <a:rPr lang="sv"/>
              <a:t>. Försök till konflikthantering (diskussion)         ökad konsensus om mål och kultur           ökad tillit och sammanhållning</a:t>
            </a:r>
            <a:endParaRPr/>
          </a:p>
        </p:txBody>
      </p:sp>
      <p:sp>
        <p:nvSpPr>
          <p:cNvPr id="363" name="Google Shape;363;p62"/>
          <p:cNvSpPr/>
          <p:nvPr/>
        </p:nvSpPr>
        <p:spPr>
          <a:xfrm>
            <a:off x="5998150" y="3455525"/>
            <a:ext cx="351300" cy="28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sv"/>
              <a:t>                  </a:t>
            </a:r>
            <a:endParaRPr/>
          </a:p>
        </p:txBody>
      </p:sp>
      <p:sp>
        <p:nvSpPr>
          <p:cNvPr id="364" name="Google Shape;364;p62"/>
          <p:cNvSpPr/>
          <p:nvPr/>
        </p:nvSpPr>
        <p:spPr>
          <a:xfrm>
            <a:off x="3235600" y="3783275"/>
            <a:ext cx="434100" cy="289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63"/>
          <p:cNvSpPr txBox="1"/>
          <p:nvPr>
            <p:ph type="title"/>
          </p:nvPr>
        </p:nvSpPr>
        <p:spPr>
          <a:xfrm>
            <a:off x="1617050" y="445025"/>
            <a:ext cx="7215300" cy="572700"/>
          </a:xfrm>
          <a:prstGeom prst="rect">
            <a:avLst/>
          </a:prstGeom>
          <a:noFill/>
          <a:ln>
            <a:noFill/>
          </a:ln>
        </p:spPr>
        <p:txBody>
          <a:bodyPr anchorCtr="0" anchor="b" bIns="45700" lIns="45700" spcFirstLastPara="1" rIns="91425" wrap="square" tIns="45700">
            <a:noAutofit/>
          </a:bodyPr>
          <a:lstStyle/>
          <a:p>
            <a:pPr indent="0" lvl="0" marL="0" marR="0" rtl="0" algn="l">
              <a:spcBef>
                <a:spcPts val="0"/>
              </a:spcBef>
              <a:spcAft>
                <a:spcPts val="0"/>
              </a:spcAft>
              <a:buClr>
                <a:schemeClr val="accent1"/>
              </a:buClr>
              <a:buFont typeface="Century Gothic"/>
              <a:buNone/>
            </a:pPr>
            <a:br>
              <a:rPr b="0" i="0" lang="sv" sz="3509" u="none" cap="none" strike="noStrike">
                <a:solidFill>
                  <a:schemeClr val="accent1"/>
                </a:solidFill>
                <a:latin typeface="Century Gothic"/>
                <a:ea typeface="Century Gothic"/>
                <a:cs typeface="Century Gothic"/>
                <a:sym typeface="Century Gothic"/>
              </a:rPr>
            </a:br>
            <a:r>
              <a:rPr lang="sv"/>
              <a:t>Kommunikationens</a:t>
            </a:r>
            <a:r>
              <a:rPr b="0" i="0" lang="sv" sz="3509" u="none" cap="none" strike="noStrike">
                <a:solidFill>
                  <a:schemeClr val="accent1"/>
                </a:solidFill>
                <a:latin typeface="Century Gothic"/>
                <a:ea typeface="Century Gothic"/>
                <a:cs typeface="Century Gothic"/>
                <a:sym typeface="Century Gothic"/>
              </a:rPr>
              <a:t> </a:t>
            </a:r>
            <a:r>
              <a:rPr lang="sv"/>
              <a:t>byggstenar</a:t>
            </a:r>
            <a:endParaRPr/>
          </a:p>
        </p:txBody>
      </p:sp>
      <p:sp>
        <p:nvSpPr>
          <p:cNvPr id="370" name="Google Shape;370;p63"/>
          <p:cNvSpPr/>
          <p:nvPr/>
        </p:nvSpPr>
        <p:spPr>
          <a:xfrm>
            <a:off x="1617050" y="1209475"/>
            <a:ext cx="7257000" cy="3302400"/>
          </a:xfrm>
          <a:prstGeom prst="rect">
            <a:avLst/>
          </a:prstGeom>
          <a:solidFill>
            <a:srgbClr val="F6B26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v" sz="3200">
                <a:solidFill>
                  <a:schemeClr val="dk1"/>
                </a:solidFill>
                <a:latin typeface="Source Sans Pro"/>
                <a:ea typeface="Source Sans Pro"/>
                <a:cs typeface="Source Sans Pro"/>
                <a:sym typeface="Source Sans Pro"/>
              </a:rPr>
              <a:t>Så uppfattar vi varandra!</a:t>
            </a:r>
            <a:endParaRPr/>
          </a:p>
          <a:p>
            <a:pPr indent="0" lvl="0" marL="0" marR="0" rtl="0" algn="l">
              <a:spcBef>
                <a:spcPts val="0"/>
              </a:spcBef>
              <a:spcAft>
                <a:spcPts val="0"/>
              </a:spcAft>
              <a:buNone/>
            </a:pPr>
            <a:r>
              <a:rPr lang="sv" sz="3600">
                <a:solidFill>
                  <a:srgbClr val="A57617"/>
                </a:solidFill>
                <a:latin typeface="Source Sans Pro"/>
                <a:ea typeface="Source Sans Pro"/>
                <a:cs typeface="Source Sans Pro"/>
                <a:sym typeface="Source Sans Pro"/>
              </a:rPr>
              <a:t>7 % ord</a:t>
            </a:r>
            <a:br>
              <a:rPr lang="sv" sz="3600">
                <a:solidFill>
                  <a:srgbClr val="A57617"/>
                </a:solidFill>
                <a:latin typeface="Source Sans Pro"/>
                <a:ea typeface="Source Sans Pro"/>
                <a:cs typeface="Source Sans Pro"/>
                <a:sym typeface="Source Sans Pro"/>
              </a:rPr>
            </a:br>
            <a:r>
              <a:rPr lang="sv" sz="3600">
                <a:solidFill>
                  <a:srgbClr val="A57617"/>
                </a:solidFill>
                <a:latin typeface="Source Sans Pro"/>
                <a:ea typeface="Source Sans Pro"/>
                <a:cs typeface="Source Sans Pro"/>
                <a:sym typeface="Source Sans Pro"/>
              </a:rPr>
              <a:t>38 % tonfall</a:t>
            </a:r>
            <a:br>
              <a:rPr lang="sv" sz="3600">
                <a:solidFill>
                  <a:srgbClr val="A57617"/>
                </a:solidFill>
                <a:latin typeface="Source Sans Pro"/>
                <a:ea typeface="Source Sans Pro"/>
                <a:cs typeface="Source Sans Pro"/>
                <a:sym typeface="Source Sans Pro"/>
              </a:rPr>
            </a:br>
            <a:r>
              <a:rPr lang="sv" sz="3600">
                <a:solidFill>
                  <a:srgbClr val="A57617"/>
                </a:solidFill>
                <a:latin typeface="Source Sans Pro"/>
                <a:ea typeface="Source Sans Pro"/>
                <a:cs typeface="Source Sans Pro"/>
                <a:sym typeface="Source Sans Pro"/>
              </a:rPr>
              <a:t>55 % kroppsspråk</a:t>
            </a:r>
            <a:endParaRPr sz="3600">
              <a:solidFill>
                <a:srgbClr val="A57617"/>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3600"/>
              <a:buFont typeface="Arial"/>
              <a:buChar char="•"/>
            </a:pPr>
            <a:r>
              <a:rPr lang="sv" sz="3600">
                <a:solidFill>
                  <a:schemeClr val="dk1"/>
                </a:solidFill>
                <a:latin typeface="Source Sans Pro"/>
                <a:ea typeface="Source Sans Pro"/>
                <a:cs typeface="Source Sans Pro"/>
                <a:sym typeface="Source Sans Pro"/>
              </a:rPr>
              <a:t>Vad som sägs är alltid underordnat hur det sägs!</a:t>
            </a:r>
            <a:br>
              <a:rPr lang="sv" sz="3600">
                <a:solidFill>
                  <a:schemeClr val="dk1"/>
                </a:solidFill>
                <a:latin typeface="Source Sans Pro"/>
                <a:ea typeface="Source Sans Pro"/>
                <a:cs typeface="Source Sans Pro"/>
                <a:sym typeface="Source Sans Pro"/>
              </a:rPr>
            </a:br>
            <a:br>
              <a:rPr lang="sv" sz="3600">
                <a:solidFill>
                  <a:schemeClr val="dk1"/>
                </a:solidFill>
                <a:latin typeface="Source Sans Pro"/>
                <a:ea typeface="Source Sans Pro"/>
                <a:cs typeface="Source Sans Pro"/>
                <a:sym typeface="Source Sans Pro"/>
              </a:rPr>
            </a:br>
            <a:endParaRPr sz="3600">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371" name="Google Shape;371;p63"/>
          <p:cNvSpPr txBox="1"/>
          <p:nvPr>
            <p:ph idx="1" type="body"/>
          </p:nvPr>
        </p:nvSpPr>
        <p:spPr>
          <a:xfrm>
            <a:off x="2259025" y="1152475"/>
            <a:ext cx="6573300" cy="293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64"/>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Vad kroppen kan säga!</a:t>
            </a:r>
            <a:endParaRPr/>
          </a:p>
        </p:txBody>
      </p:sp>
      <p:sp>
        <p:nvSpPr>
          <p:cNvPr id="377" name="Google Shape;377;p64"/>
          <p:cNvSpPr/>
          <p:nvPr>
            <p:ph idx="1" type="body"/>
          </p:nvPr>
        </p:nvSpPr>
        <p:spPr>
          <a:xfrm>
            <a:off x="1617050" y="1152475"/>
            <a:ext cx="7215300" cy="3416400"/>
          </a:xfrm>
          <a:prstGeom prst="roundRect">
            <a:avLst>
              <a:gd fmla="val 16667" name="adj"/>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AB Vs England 2004. If you can't see the translation turn your annotations on." id="378" name="Google Shape;378;p64" title="All Black's Haka + Translation">
            <a:hlinkClick r:id="rId3"/>
          </p:cNvPr>
          <p:cNvPicPr preferRelativeResize="0"/>
          <p:nvPr/>
        </p:nvPicPr>
        <p:blipFill>
          <a:blip r:embed="rId4">
            <a:alphaModFix/>
          </a:blip>
          <a:stretch>
            <a:fillRect/>
          </a:stretch>
        </p:blipFill>
        <p:spPr>
          <a:xfrm>
            <a:off x="2842800" y="1290926"/>
            <a:ext cx="4704550" cy="352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65"/>
          <p:cNvSpPr txBox="1"/>
          <p:nvPr>
            <p:ph type="title"/>
          </p:nvPr>
        </p:nvSpPr>
        <p:spPr>
          <a:xfrm>
            <a:off x="1617050" y="445025"/>
            <a:ext cx="7215300" cy="572700"/>
          </a:xfrm>
          <a:prstGeom prst="rect">
            <a:avLst/>
          </a:prstGeom>
          <a:noFill/>
          <a:ln>
            <a:noFill/>
          </a:ln>
        </p:spPr>
        <p:txBody>
          <a:bodyPr anchorCtr="0" anchor="b" bIns="45700" lIns="45700" spcFirstLastPara="1" rIns="91425" wrap="square" tIns="45700">
            <a:noAutofit/>
          </a:bodyPr>
          <a:lstStyle/>
          <a:p>
            <a:pPr indent="0" lvl="0" marL="0" marR="0" rtl="0" algn="l">
              <a:spcBef>
                <a:spcPts val="0"/>
              </a:spcBef>
              <a:spcAft>
                <a:spcPts val="0"/>
              </a:spcAft>
              <a:buClr>
                <a:schemeClr val="accent1"/>
              </a:buClr>
              <a:buFont typeface="Century Gothic"/>
              <a:buNone/>
            </a:pPr>
            <a:r>
              <a:rPr b="0" i="0" lang="sv" sz="1800" u="none" cap="none" strike="noStrike">
                <a:solidFill>
                  <a:schemeClr val="accent1"/>
                </a:solidFill>
                <a:latin typeface="Century Gothic"/>
                <a:ea typeface="Century Gothic"/>
                <a:cs typeface="Century Gothic"/>
                <a:sym typeface="Century Gothic"/>
              </a:rPr>
              <a:t>Lägg dessutom till kroppsspråk och kontext – då kan vi ana hur mångfacetterad tolkningen av kommunikationen blir!</a:t>
            </a:r>
            <a:endParaRPr sz="1800"/>
          </a:p>
        </p:txBody>
      </p:sp>
      <p:sp>
        <p:nvSpPr>
          <p:cNvPr id="384" name="Google Shape;384;p65"/>
          <p:cNvSpPr/>
          <p:nvPr>
            <p:ph idx="1" type="body"/>
          </p:nvPr>
        </p:nvSpPr>
        <p:spPr>
          <a:xfrm>
            <a:off x="1617050" y="1152475"/>
            <a:ext cx="3371400" cy="760200"/>
          </a:xfrm>
          <a:prstGeom prst="roundRect">
            <a:avLst>
              <a:gd fmla="val 31160" name="adj"/>
            </a:avLst>
          </a:prstGeom>
          <a:solidFill>
            <a:schemeClr val="accent4"/>
          </a:solidFill>
          <a:ln cap="flat" cmpd="thickThin" w="38100">
            <a:solidFill>
              <a:srgbClr val="173378"/>
            </a:solidFill>
            <a:prstDash val="solid"/>
            <a:round/>
            <a:headEnd len="sm" w="sm" type="none"/>
            <a:tailEnd len="sm" w="sm" type="none"/>
          </a:ln>
        </p:spPr>
        <p:txBody>
          <a:bodyPr anchorCtr="0" anchor="ctr" bIns="45700" lIns="91425" spcFirstLastPara="1" rIns="91425" wrap="square" tIns="45700">
            <a:noAutofit/>
          </a:bodyPr>
          <a:lstStyle/>
          <a:p>
            <a:pPr indent="0" lvl="0" marL="63500" marR="0" rtl="0" algn="ctr">
              <a:lnSpc>
                <a:spcPct val="80000"/>
              </a:lnSpc>
              <a:spcBef>
                <a:spcPts val="0"/>
              </a:spcBef>
              <a:spcAft>
                <a:spcPts val="1600"/>
              </a:spcAft>
              <a:buClr>
                <a:schemeClr val="accent1"/>
              </a:buClr>
              <a:buFont typeface="Noto Sans Symbols"/>
              <a:buNone/>
            </a:pPr>
            <a:r>
              <a:rPr b="0" i="0" lang="sv" sz="2400" u="none" cap="none" strike="noStrike">
                <a:solidFill>
                  <a:schemeClr val="lt1"/>
                </a:solidFill>
                <a:latin typeface="Century Gothic"/>
                <a:ea typeface="Century Gothic"/>
                <a:cs typeface="Century Gothic"/>
                <a:sym typeface="Century Gothic"/>
              </a:rPr>
              <a:t>Vad som sägs!</a:t>
            </a:r>
            <a:endParaRPr sz="2400"/>
          </a:p>
        </p:txBody>
      </p:sp>
      <p:sp>
        <p:nvSpPr>
          <p:cNvPr id="385" name="Google Shape;385;p65"/>
          <p:cNvSpPr txBox="1"/>
          <p:nvPr>
            <p:ph idx="4294967295" type="body"/>
          </p:nvPr>
        </p:nvSpPr>
        <p:spPr>
          <a:xfrm>
            <a:off x="1657650" y="2047425"/>
            <a:ext cx="3330900" cy="3065100"/>
          </a:xfrm>
          <a:prstGeom prst="rect">
            <a:avLst/>
          </a:prstGeom>
          <a:solidFill>
            <a:srgbClr val="FCE5CD"/>
          </a:solidFill>
          <a:ln cap="flat" cmpd="thickThin" w="38100">
            <a:solidFill>
              <a:schemeClr val="accent3"/>
            </a:solidFill>
            <a:prstDash val="solid"/>
            <a:round/>
            <a:headEnd len="sm" w="sm" type="none"/>
            <a:tailEnd len="sm" w="sm" type="none"/>
          </a:ln>
        </p:spPr>
        <p:txBody>
          <a:bodyPr anchorCtr="0" anchor="t" bIns="45700" lIns="45700" spcFirstLastPara="1" rIns="91425" wrap="square" tIns="45700">
            <a:noAutofit/>
          </a:bodyPr>
          <a:lstStyle/>
          <a:p>
            <a:pPr indent="-3175" lvl="0" marL="117475" marR="0" rtl="0" algn="l">
              <a:spcBef>
                <a:spcPts val="0"/>
              </a:spcBef>
              <a:spcAft>
                <a:spcPts val="0"/>
              </a:spcAft>
              <a:buClr>
                <a:schemeClr val="accent1"/>
              </a:buClr>
              <a:buFont typeface="Noto Sans Symbols"/>
              <a:buNone/>
            </a:pPr>
            <a:r>
              <a:rPr b="0" i="0" lang="sv" sz="1800" u="none" cap="none" strike="noStrike">
                <a:solidFill>
                  <a:schemeClr val="dk1"/>
                </a:solidFill>
                <a:latin typeface="Century Gothic"/>
                <a:ea typeface="Century Gothic"/>
                <a:cs typeface="Century Gothic"/>
                <a:sym typeface="Century Gothic"/>
              </a:rPr>
              <a:t>Pröva att säga meningen...</a:t>
            </a:r>
            <a:endParaRPr/>
          </a:p>
          <a:p>
            <a:pPr indent="-3175" lvl="0" marL="117475" marR="0" rtl="0" algn="l">
              <a:spcBef>
                <a:spcPts val="1800"/>
              </a:spcBef>
              <a:spcAft>
                <a:spcPts val="1600"/>
              </a:spcAft>
              <a:buClr>
                <a:schemeClr val="accent1"/>
              </a:buClr>
              <a:buFont typeface="Noto Sans Symbols"/>
              <a:buNone/>
            </a:pPr>
            <a:r>
              <a:rPr b="0" i="0" lang="sv" sz="4000" u="none" cap="none" strike="noStrike">
                <a:solidFill>
                  <a:schemeClr val="dk1"/>
                </a:solidFill>
                <a:latin typeface="Century Gothic"/>
                <a:ea typeface="Century Gothic"/>
                <a:cs typeface="Century Gothic"/>
                <a:sym typeface="Century Gothic"/>
              </a:rPr>
              <a:t>Det är lite ensamt här i mörkret.</a:t>
            </a:r>
            <a:endParaRPr/>
          </a:p>
        </p:txBody>
      </p:sp>
      <p:sp>
        <p:nvSpPr>
          <p:cNvPr id="386" name="Google Shape;386;p65"/>
          <p:cNvSpPr/>
          <p:nvPr>
            <p:ph idx="4294967295" type="body"/>
          </p:nvPr>
        </p:nvSpPr>
        <p:spPr>
          <a:xfrm>
            <a:off x="5854200" y="1017725"/>
            <a:ext cx="2484900" cy="717000"/>
          </a:xfrm>
          <a:prstGeom prst="roundRect">
            <a:avLst>
              <a:gd fmla="val 34058" name="adj"/>
            </a:avLst>
          </a:prstGeom>
          <a:solidFill>
            <a:schemeClr val="accent4"/>
          </a:solidFill>
          <a:ln cap="flat" cmpd="thickThin" w="38100">
            <a:solidFill>
              <a:srgbClr val="17337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80000"/>
              </a:lnSpc>
              <a:spcBef>
                <a:spcPts val="0"/>
              </a:spcBef>
              <a:spcAft>
                <a:spcPts val="1600"/>
              </a:spcAft>
              <a:buClr>
                <a:schemeClr val="accent1"/>
              </a:buClr>
              <a:buFont typeface="Noto Sans Symbols"/>
              <a:buNone/>
            </a:pPr>
            <a:r>
              <a:rPr b="0" i="0" lang="sv" sz="2400" u="none" cap="none" strike="noStrike">
                <a:solidFill>
                  <a:schemeClr val="lt1"/>
                </a:solidFill>
                <a:latin typeface="Century Gothic"/>
                <a:ea typeface="Century Gothic"/>
                <a:cs typeface="Century Gothic"/>
                <a:sym typeface="Century Gothic"/>
              </a:rPr>
              <a:t>Hur det sägs!</a:t>
            </a:r>
            <a:endParaRPr sz="2400"/>
          </a:p>
        </p:txBody>
      </p:sp>
      <p:sp>
        <p:nvSpPr>
          <p:cNvPr id="387" name="Google Shape;387;p65"/>
          <p:cNvSpPr txBox="1"/>
          <p:nvPr>
            <p:ph idx="4294967295" type="body"/>
          </p:nvPr>
        </p:nvSpPr>
        <p:spPr>
          <a:xfrm>
            <a:off x="5854200" y="1788825"/>
            <a:ext cx="2484900" cy="3323700"/>
          </a:xfrm>
          <a:prstGeom prst="rect">
            <a:avLst/>
          </a:prstGeom>
          <a:solidFill>
            <a:srgbClr val="EAD1DC"/>
          </a:solidFill>
          <a:ln cap="flat" cmpd="thickThin" w="38100">
            <a:solidFill>
              <a:schemeClr val="accent1"/>
            </a:solidFill>
            <a:prstDash val="solid"/>
            <a:round/>
            <a:headEnd len="sm" w="sm" type="none"/>
            <a:tailEnd len="sm" w="sm" type="none"/>
          </a:ln>
        </p:spPr>
        <p:txBody>
          <a:bodyPr anchorCtr="0" anchor="t" bIns="45700" lIns="45700" spcFirstLastPara="1" rIns="91425" wrap="square" tIns="45700">
            <a:noAutofit/>
          </a:bodyPr>
          <a:lstStyle/>
          <a:p>
            <a:pPr indent="-3175" lvl="0" marL="117475" marR="0" rtl="0" algn="l">
              <a:spcBef>
                <a:spcPts val="0"/>
              </a:spcBef>
              <a:spcAft>
                <a:spcPts val="0"/>
              </a:spcAft>
              <a:buClr>
                <a:schemeClr val="accent1"/>
              </a:buClr>
              <a:buFont typeface="Noto Sans Symbols"/>
              <a:buNone/>
            </a:pPr>
            <a:r>
              <a:rPr b="0" i="0" lang="sv" sz="1800" u="none" cap="none" strike="noStrike">
                <a:solidFill>
                  <a:schemeClr val="dk1"/>
                </a:solidFill>
                <a:latin typeface="Century Gothic"/>
                <a:ea typeface="Century Gothic"/>
                <a:cs typeface="Century Gothic"/>
                <a:sym typeface="Century Gothic"/>
              </a:rPr>
              <a:t>... med följande tonfall:</a:t>
            </a:r>
            <a:endParaRPr/>
          </a:p>
          <a:p>
            <a:pPr indent="56515" lvl="0" marL="117475" marR="0" rtl="0" algn="l">
              <a:lnSpc>
                <a:spcPct val="100000"/>
              </a:lnSpc>
              <a:spcBef>
                <a:spcPts val="1800"/>
              </a:spcBef>
              <a:spcAft>
                <a:spcPts val="0"/>
              </a:spcAft>
              <a:buClr>
                <a:schemeClr val="accent1"/>
              </a:buClr>
              <a:buSzPts val="1400"/>
              <a:buFont typeface="Noto Sans Symbols"/>
              <a:buChar char="▪"/>
            </a:pPr>
            <a:r>
              <a:rPr b="0" i="0" lang="sv" sz="1400" u="none" cap="none" strike="noStrike">
                <a:solidFill>
                  <a:schemeClr val="dk1"/>
                </a:solidFill>
                <a:latin typeface="Century Gothic"/>
                <a:ea typeface="Century Gothic"/>
                <a:cs typeface="Century Gothic"/>
                <a:sym typeface="Century Gothic"/>
              </a:rPr>
              <a:t>Gråtfärdigt</a:t>
            </a:r>
            <a:endParaRPr sz="1400"/>
          </a:p>
          <a:p>
            <a:pPr indent="56515" lvl="0" marL="117475" marR="0" rtl="0" algn="l">
              <a:lnSpc>
                <a:spcPct val="100000"/>
              </a:lnSpc>
              <a:spcBef>
                <a:spcPts val="1800"/>
              </a:spcBef>
              <a:spcAft>
                <a:spcPts val="0"/>
              </a:spcAft>
              <a:buClr>
                <a:schemeClr val="accent1"/>
              </a:buClr>
              <a:buSzPts val="1400"/>
              <a:buFont typeface="Noto Sans Symbols"/>
              <a:buChar char="▪"/>
            </a:pPr>
            <a:r>
              <a:rPr b="0" i="0" lang="sv" sz="1400" u="none" cap="none" strike="noStrike">
                <a:solidFill>
                  <a:schemeClr val="dk1"/>
                </a:solidFill>
                <a:latin typeface="Century Gothic"/>
                <a:ea typeface="Century Gothic"/>
                <a:cs typeface="Century Gothic"/>
                <a:sym typeface="Century Gothic"/>
              </a:rPr>
              <a:t>Argt</a:t>
            </a:r>
            <a:endParaRPr sz="1400"/>
          </a:p>
          <a:p>
            <a:pPr indent="56515" lvl="0" marL="117475" marR="0" rtl="0" algn="l">
              <a:lnSpc>
                <a:spcPct val="100000"/>
              </a:lnSpc>
              <a:spcBef>
                <a:spcPts val="1800"/>
              </a:spcBef>
              <a:spcAft>
                <a:spcPts val="0"/>
              </a:spcAft>
              <a:buClr>
                <a:schemeClr val="accent1"/>
              </a:buClr>
              <a:buSzPts val="1400"/>
              <a:buFont typeface="Noto Sans Symbols"/>
              <a:buChar char="▪"/>
            </a:pPr>
            <a:r>
              <a:rPr b="0" i="0" lang="sv" sz="1400" u="none" cap="none" strike="noStrike">
                <a:solidFill>
                  <a:schemeClr val="dk1"/>
                </a:solidFill>
                <a:latin typeface="Century Gothic"/>
                <a:ea typeface="Century Gothic"/>
                <a:cs typeface="Century Gothic"/>
                <a:sym typeface="Century Gothic"/>
              </a:rPr>
              <a:t>Ironiskt</a:t>
            </a:r>
            <a:endParaRPr sz="1400"/>
          </a:p>
          <a:p>
            <a:pPr indent="56515" lvl="0" marL="117475" marR="0" rtl="0" algn="l">
              <a:lnSpc>
                <a:spcPct val="100000"/>
              </a:lnSpc>
              <a:spcBef>
                <a:spcPts val="1800"/>
              </a:spcBef>
              <a:spcAft>
                <a:spcPts val="0"/>
              </a:spcAft>
              <a:buClr>
                <a:schemeClr val="accent1"/>
              </a:buClr>
              <a:buSzPts val="1400"/>
              <a:buFont typeface="Noto Sans Symbols"/>
              <a:buChar char="▪"/>
            </a:pPr>
            <a:r>
              <a:rPr b="0" i="0" lang="sv" sz="1400" u="none" cap="none" strike="noStrike">
                <a:solidFill>
                  <a:schemeClr val="dk1"/>
                </a:solidFill>
                <a:latin typeface="Century Gothic"/>
                <a:ea typeface="Century Gothic"/>
                <a:cs typeface="Century Gothic"/>
                <a:sym typeface="Century Gothic"/>
              </a:rPr>
              <a:t>Upphetsat</a:t>
            </a:r>
            <a:endParaRPr sz="1400"/>
          </a:p>
          <a:p>
            <a:pPr indent="56515" lvl="0" marL="117475" marR="0" rtl="0" algn="l">
              <a:lnSpc>
                <a:spcPct val="100000"/>
              </a:lnSpc>
              <a:spcBef>
                <a:spcPts val="1800"/>
              </a:spcBef>
              <a:spcAft>
                <a:spcPts val="0"/>
              </a:spcAft>
              <a:buClr>
                <a:schemeClr val="accent1"/>
              </a:buClr>
              <a:buSzPts val="1400"/>
              <a:buFont typeface="Noto Sans Symbols"/>
              <a:buChar char="▪"/>
            </a:pPr>
            <a:r>
              <a:rPr b="0" i="0" lang="sv" sz="1400" u="none" cap="none" strike="noStrike">
                <a:solidFill>
                  <a:schemeClr val="dk1"/>
                </a:solidFill>
                <a:latin typeface="Century Gothic"/>
                <a:ea typeface="Century Gothic"/>
                <a:cs typeface="Century Gothic"/>
                <a:sym typeface="Century Gothic"/>
              </a:rPr>
              <a:t>Gnälligt</a:t>
            </a:r>
            <a:endParaRPr sz="1400"/>
          </a:p>
          <a:p>
            <a:pPr indent="56515" lvl="0" marL="117475" marR="0" rtl="0" algn="l">
              <a:lnSpc>
                <a:spcPct val="100000"/>
              </a:lnSpc>
              <a:spcBef>
                <a:spcPts val="1800"/>
              </a:spcBef>
              <a:spcAft>
                <a:spcPts val="0"/>
              </a:spcAft>
              <a:buClr>
                <a:schemeClr val="accent1"/>
              </a:buClr>
              <a:buSzPts val="1400"/>
              <a:buFont typeface="Noto Sans Symbols"/>
              <a:buChar char="▪"/>
            </a:pPr>
            <a:r>
              <a:rPr b="0" i="0" lang="sv" sz="1400" u="none" cap="none" strike="noStrike">
                <a:solidFill>
                  <a:schemeClr val="dk1"/>
                </a:solidFill>
                <a:latin typeface="Century Gothic"/>
                <a:ea typeface="Century Gothic"/>
                <a:cs typeface="Century Gothic"/>
                <a:sym typeface="Century Gothic"/>
              </a:rPr>
              <a:t>Förälskat</a:t>
            </a:r>
            <a:endParaRPr sz="1400"/>
          </a:p>
          <a:p>
            <a:pPr indent="145415" lvl="0" marL="117475" marR="0" rtl="0" algn="l">
              <a:spcBef>
                <a:spcPts val="1800"/>
              </a:spcBef>
              <a:spcAft>
                <a:spcPts val="1600"/>
              </a:spcAft>
              <a:buClr>
                <a:schemeClr val="accent1"/>
              </a:buClr>
              <a:buSzPts val="2340"/>
              <a:buFont typeface="Noto Sans Symbols"/>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6"/>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Feedback i Wheelans faser:</a:t>
            </a:r>
            <a:endParaRPr/>
          </a:p>
        </p:txBody>
      </p:sp>
      <p:sp>
        <p:nvSpPr>
          <p:cNvPr id="393" name="Google Shape;393;p66"/>
          <p:cNvSpPr txBox="1"/>
          <p:nvPr>
            <p:ph idx="1" type="body"/>
          </p:nvPr>
        </p:nvSpPr>
        <p:spPr>
          <a:xfrm>
            <a:off x="1553100" y="1226300"/>
            <a:ext cx="3571500" cy="16560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a:t>Fas 1 </a:t>
            </a:r>
            <a:endParaRPr b="1"/>
          </a:p>
          <a:p>
            <a:pPr indent="0" lvl="0" marL="0" rtl="0" algn="l">
              <a:spcBef>
                <a:spcPts val="1600"/>
              </a:spcBef>
              <a:spcAft>
                <a:spcPts val="1600"/>
              </a:spcAft>
              <a:buNone/>
            </a:pPr>
            <a:r>
              <a:rPr lang="sv"/>
              <a:t>Bidra till trygghet, var tydlig, ge mycket positiv feedback</a:t>
            </a:r>
            <a:endParaRPr/>
          </a:p>
        </p:txBody>
      </p:sp>
      <p:sp>
        <p:nvSpPr>
          <p:cNvPr id="394" name="Google Shape;394;p66"/>
          <p:cNvSpPr txBox="1"/>
          <p:nvPr>
            <p:ph idx="2" type="body"/>
          </p:nvPr>
        </p:nvSpPr>
        <p:spPr>
          <a:xfrm>
            <a:off x="5260875" y="1226300"/>
            <a:ext cx="3571500" cy="16560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a:t>Fas 2</a:t>
            </a:r>
            <a:endParaRPr b="1"/>
          </a:p>
          <a:p>
            <a:pPr indent="0" lvl="0" marL="0" rtl="0" algn="l">
              <a:spcBef>
                <a:spcPts val="1600"/>
              </a:spcBef>
              <a:spcAft>
                <a:spcPts val="0"/>
              </a:spcAft>
              <a:buNone/>
            </a:pPr>
            <a:r>
              <a:rPr lang="sv"/>
              <a:t>Roller, mål, kompetens bör utredas utan personangrepp, “hur upplevs jag?” </a:t>
            </a:r>
            <a:endParaRPr/>
          </a:p>
          <a:p>
            <a:pPr indent="0" lvl="0" marL="0" rtl="0" algn="l">
              <a:spcBef>
                <a:spcPts val="1600"/>
              </a:spcBef>
              <a:spcAft>
                <a:spcPts val="1600"/>
              </a:spcAft>
              <a:buNone/>
            </a:pPr>
            <a:r>
              <a:t/>
            </a:r>
            <a:endParaRPr/>
          </a:p>
        </p:txBody>
      </p:sp>
      <p:sp>
        <p:nvSpPr>
          <p:cNvPr id="395" name="Google Shape;395;p66"/>
          <p:cNvSpPr txBox="1"/>
          <p:nvPr/>
        </p:nvSpPr>
        <p:spPr>
          <a:xfrm>
            <a:off x="1553075" y="3002950"/>
            <a:ext cx="3571500" cy="18423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v" sz="1800">
                <a:solidFill>
                  <a:srgbClr val="434343"/>
                </a:solidFill>
              </a:rPr>
              <a:t>Fas 3</a:t>
            </a:r>
            <a:endParaRPr b="1" sz="1800">
              <a:solidFill>
                <a:srgbClr val="434343"/>
              </a:solidFill>
            </a:endParaRPr>
          </a:p>
          <a:p>
            <a:pPr indent="0" lvl="0" marL="0" rtl="0" algn="l">
              <a:spcBef>
                <a:spcPts val="0"/>
              </a:spcBef>
              <a:spcAft>
                <a:spcPts val="0"/>
              </a:spcAft>
              <a:buNone/>
            </a:pPr>
            <a:r>
              <a:t/>
            </a:r>
            <a:endParaRPr sz="1800">
              <a:solidFill>
                <a:srgbClr val="434343"/>
              </a:solidFill>
            </a:endParaRPr>
          </a:p>
          <a:p>
            <a:pPr indent="0" lvl="0" marL="0" rtl="0" algn="l">
              <a:spcBef>
                <a:spcPts val="0"/>
              </a:spcBef>
              <a:spcAft>
                <a:spcPts val="0"/>
              </a:spcAft>
              <a:buNone/>
            </a:pPr>
            <a:r>
              <a:rPr lang="sv" sz="1800">
                <a:solidFill>
                  <a:srgbClr val="434343"/>
                </a:solidFill>
              </a:rPr>
              <a:t>Feedback viktigt för normsättandet; vi har en gemensam måttstock och ger feedback utifrån den.</a:t>
            </a:r>
            <a:endParaRPr sz="1800">
              <a:solidFill>
                <a:srgbClr val="434343"/>
              </a:solidFill>
            </a:endParaRPr>
          </a:p>
        </p:txBody>
      </p:sp>
      <p:sp>
        <p:nvSpPr>
          <p:cNvPr id="396" name="Google Shape;396;p66"/>
          <p:cNvSpPr txBox="1"/>
          <p:nvPr/>
        </p:nvSpPr>
        <p:spPr>
          <a:xfrm>
            <a:off x="5260850" y="3002975"/>
            <a:ext cx="3571500" cy="18423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sv" sz="1800">
                <a:solidFill>
                  <a:srgbClr val="434343"/>
                </a:solidFill>
              </a:rPr>
              <a:t>Fas 4</a:t>
            </a:r>
            <a:endParaRPr b="1" sz="1800">
              <a:solidFill>
                <a:srgbClr val="434343"/>
              </a:solidFill>
            </a:endParaRPr>
          </a:p>
          <a:p>
            <a:pPr indent="0" lvl="0" marL="0" marR="0" rtl="0" algn="l">
              <a:lnSpc>
                <a:spcPct val="100000"/>
              </a:lnSpc>
              <a:spcBef>
                <a:spcPts val="0"/>
              </a:spcBef>
              <a:spcAft>
                <a:spcPts val="0"/>
              </a:spcAft>
              <a:buNone/>
            </a:pPr>
            <a:r>
              <a:t/>
            </a:r>
            <a:endParaRPr sz="1800">
              <a:solidFill>
                <a:srgbClr val="434343"/>
              </a:solidFill>
            </a:endParaRPr>
          </a:p>
          <a:p>
            <a:pPr indent="0" lvl="0" marL="0" marR="0" rtl="0" algn="l">
              <a:lnSpc>
                <a:spcPct val="100000"/>
              </a:lnSpc>
              <a:spcBef>
                <a:spcPts val="0"/>
              </a:spcBef>
              <a:spcAft>
                <a:spcPts val="0"/>
              </a:spcAft>
              <a:buNone/>
            </a:pPr>
            <a:r>
              <a:rPr lang="sv" sz="1800">
                <a:solidFill>
                  <a:srgbClr val="434343"/>
                </a:solidFill>
              </a:rPr>
              <a:t>Här handlar det om att nå bästa vägen till målet, snabbt lösta konflikter på innehålls- snarare än relationsnivå.</a:t>
            </a:r>
            <a:endParaRPr sz="1800">
              <a:solidFill>
                <a:srgbClr val="43434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67"/>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Bedömningskultur VS. Utvecklingskultur</a:t>
            </a:r>
            <a:endParaRPr/>
          </a:p>
        </p:txBody>
      </p:sp>
      <p:sp>
        <p:nvSpPr>
          <p:cNvPr id="402" name="Google Shape;402;p67"/>
          <p:cNvSpPr txBox="1"/>
          <p:nvPr>
            <p:ph idx="1" type="body"/>
          </p:nvPr>
        </p:nvSpPr>
        <p:spPr>
          <a:xfrm>
            <a:off x="1553100" y="1226300"/>
            <a:ext cx="3571500" cy="3416400"/>
          </a:xfrm>
          <a:prstGeom prst="rect">
            <a:avLst/>
          </a:prstGeom>
          <a:solidFill>
            <a:srgbClr val="CFE2F3"/>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Misstro</a:t>
            </a:r>
            <a:endParaRPr/>
          </a:p>
          <a:p>
            <a:pPr indent="-342900" lvl="0" marL="457200" rtl="0" algn="l">
              <a:spcBef>
                <a:spcPts val="0"/>
              </a:spcBef>
              <a:spcAft>
                <a:spcPts val="0"/>
              </a:spcAft>
              <a:buSzPts val="1800"/>
              <a:buChar char="●"/>
            </a:pPr>
            <a:r>
              <a:rPr lang="sv"/>
              <a:t>Hemligheter</a:t>
            </a:r>
            <a:endParaRPr/>
          </a:p>
          <a:p>
            <a:pPr indent="-342900" lvl="0" marL="457200" rtl="0" algn="l">
              <a:spcBef>
                <a:spcPts val="0"/>
              </a:spcBef>
              <a:spcAft>
                <a:spcPts val="0"/>
              </a:spcAft>
              <a:buSzPts val="1800"/>
              <a:buChar char="●"/>
            </a:pPr>
            <a:r>
              <a:rPr lang="sv"/>
              <a:t>Anklagar/värderar</a:t>
            </a:r>
            <a:endParaRPr/>
          </a:p>
          <a:p>
            <a:pPr indent="-342900" lvl="0" marL="457200" rtl="0" algn="l">
              <a:spcBef>
                <a:spcPts val="0"/>
              </a:spcBef>
              <a:spcAft>
                <a:spcPts val="0"/>
              </a:spcAft>
              <a:buSzPts val="1800"/>
              <a:buChar char="●"/>
            </a:pPr>
            <a:r>
              <a:rPr lang="sv"/>
              <a:t>Rädsla för att göra fel</a:t>
            </a:r>
            <a:endParaRPr/>
          </a:p>
          <a:p>
            <a:pPr indent="-342900" lvl="0" marL="457200" rtl="0" algn="l">
              <a:spcBef>
                <a:spcPts val="0"/>
              </a:spcBef>
              <a:spcAft>
                <a:spcPts val="0"/>
              </a:spcAft>
              <a:buSzPts val="1800"/>
              <a:buChar char="●"/>
            </a:pPr>
            <a:r>
              <a:rPr lang="sv"/>
              <a:t>Letar syndabockar</a:t>
            </a:r>
            <a:endParaRPr/>
          </a:p>
          <a:p>
            <a:pPr indent="-342900" lvl="0" marL="457200" rtl="0" algn="l">
              <a:spcBef>
                <a:spcPts val="0"/>
              </a:spcBef>
              <a:spcAft>
                <a:spcPts val="0"/>
              </a:spcAft>
              <a:buSzPts val="1800"/>
              <a:buChar char="●"/>
            </a:pPr>
            <a:r>
              <a:rPr lang="sv"/>
              <a:t>Problemfokus</a:t>
            </a:r>
            <a:endParaRPr/>
          </a:p>
          <a:p>
            <a:pPr indent="-342900" lvl="0" marL="457200" rtl="0" algn="l">
              <a:spcBef>
                <a:spcPts val="0"/>
              </a:spcBef>
              <a:spcAft>
                <a:spcPts val="0"/>
              </a:spcAft>
              <a:buSzPts val="1800"/>
              <a:buChar char="●"/>
            </a:pPr>
            <a:r>
              <a:rPr lang="sv"/>
              <a:t>Undviker feedback</a:t>
            </a:r>
            <a:endParaRPr/>
          </a:p>
          <a:p>
            <a:pPr indent="-342900" lvl="0" marL="457200" rtl="0" algn="l">
              <a:spcBef>
                <a:spcPts val="0"/>
              </a:spcBef>
              <a:spcAft>
                <a:spcPts val="0"/>
              </a:spcAft>
              <a:buSzPts val="1800"/>
              <a:buChar char="●"/>
            </a:pPr>
            <a:r>
              <a:rPr lang="sv"/>
              <a:t>Politiskt spel</a:t>
            </a:r>
            <a:endParaRPr/>
          </a:p>
          <a:p>
            <a:pPr indent="-342900" lvl="0" marL="457200" rtl="0" algn="l">
              <a:spcBef>
                <a:spcPts val="0"/>
              </a:spcBef>
              <a:spcAft>
                <a:spcPts val="0"/>
              </a:spcAft>
              <a:buSzPts val="1800"/>
              <a:buChar char="●"/>
            </a:pPr>
            <a:r>
              <a:rPr lang="sv"/>
              <a:t>Icke-reflekterande</a:t>
            </a:r>
            <a:endParaRPr/>
          </a:p>
        </p:txBody>
      </p:sp>
      <p:sp>
        <p:nvSpPr>
          <p:cNvPr id="403" name="Google Shape;403;p67"/>
          <p:cNvSpPr txBox="1"/>
          <p:nvPr>
            <p:ph idx="2" type="body"/>
          </p:nvPr>
        </p:nvSpPr>
        <p:spPr>
          <a:xfrm>
            <a:off x="5260868" y="1226300"/>
            <a:ext cx="3571500" cy="3416400"/>
          </a:xfrm>
          <a:prstGeom prst="rect">
            <a:avLst/>
          </a:prstGeom>
          <a:solidFill>
            <a:srgbClr val="FFF2CC"/>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Tillit</a:t>
            </a:r>
            <a:endParaRPr/>
          </a:p>
          <a:p>
            <a:pPr indent="-342900" lvl="0" marL="457200" rtl="0" algn="l">
              <a:spcBef>
                <a:spcPts val="0"/>
              </a:spcBef>
              <a:spcAft>
                <a:spcPts val="0"/>
              </a:spcAft>
              <a:buSzPts val="1800"/>
              <a:buChar char="●"/>
            </a:pPr>
            <a:r>
              <a:rPr lang="sv"/>
              <a:t>Öppenhet</a:t>
            </a:r>
            <a:endParaRPr/>
          </a:p>
          <a:p>
            <a:pPr indent="-342900" lvl="0" marL="457200" rtl="0" algn="l">
              <a:spcBef>
                <a:spcPts val="0"/>
              </a:spcBef>
              <a:spcAft>
                <a:spcPts val="0"/>
              </a:spcAft>
              <a:buSzPts val="1800"/>
              <a:buChar char="●"/>
            </a:pPr>
            <a:r>
              <a:rPr lang="sv"/>
              <a:t>Utvecklande/lärande</a:t>
            </a:r>
            <a:endParaRPr/>
          </a:p>
          <a:p>
            <a:pPr indent="-342900" lvl="0" marL="457200" rtl="0" algn="l">
              <a:spcBef>
                <a:spcPts val="0"/>
              </a:spcBef>
              <a:spcAft>
                <a:spcPts val="0"/>
              </a:spcAft>
              <a:buSzPts val="1800"/>
              <a:buChar char="●"/>
            </a:pPr>
            <a:r>
              <a:rPr lang="sv"/>
              <a:t>Våga prova</a:t>
            </a:r>
            <a:endParaRPr/>
          </a:p>
          <a:p>
            <a:pPr indent="-342900" lvl="0" marL="457200" rtl="0" algn="l">
              <a:spcBef>
                <a:spcPts val="0"/>
              </a:spcBef>
              <a:spcAft>
                <a:spcPts val="0"/>
              </a:spcAft>
              <a:buSzPts val="1800"/>
              <a:buChar char="●"/>
            </a:pPr>
            <a:r>
              <a:rPr lang="sv"/>
              <a:t>Tar gemensamt ansvar</a:t>
            </a:r>
            <a:endParaRPr/>
          </a:p>
          <a:p>
            <a:pPr indent="-342900" lvl="0" marL="457200" rtl="0" algn="l">
              <a:spcBef>
                <a:spcPts val="0"/>
              </a:spcBef>
              <a:spcAft>
                <a:spcPts val="0"/>
              </a:spcAft>
              <a:buSzPts val="1800"/>
              <a:buChar char="●"/>
            </a:pPr>
            <a:r>
              <a:rPr lang="sv"/>
              <a:t>Uppmärksammar framsteg</a:t>
            </a:r>
            <a:endParaRPr/>
          </a:p>
          <a:p>
            <a:pPr indent="-342900" lvl="0" marL="457200" rtl="0" algn="l">
              <a:spcBef>
                <a:spcPts val="0"/>
              </a:spcBef>
              <a:spcAft>
                <a:spcPts val="0"/>
              </a:spcAft>
              <a:buSzPts val="1800"/>
              <a:buChar char="●"/>
            </a:pPr>
            <a:r>
              <a:rPr lang="sv"/>
              <a:t>Ber om feedback</a:t>
            </a:r>
            <a:endParaRPr/>
          </a:p>
          <a:p>
            <a:pPr indent="-342900" lvl="0" marL="457200" rtl="0" algn="l">
              <a:spcBef>
                <a:spcPts val="0"/>
              </a:spcBef>
              <a:spcAft>
                <a:spcPts val="0"/>
              </a:spcAft>
              <a:buSzPts val="1800"/>
              <a:buChar char="●"/>
            </a:pPr>
            <a:r>
              <a:rPr lang="sv"/>
              <a:t>Uppriktighet</a:t>
            </a:r>
            <a:endParaRPr/>
          </a:p>
          <a:p>
            <a:pPr indent="-342900" lvl="0" marL="457200" rtl="0" algn="l">
              <a:spcBef>
                <a:spcPts val="0"/>
              </a:spcBef>
              <a:spcAft>
                <a:spcPts val="0"/>
              </a:spcAft>
              <a:buSzPts val="1800"/>
              <a:buChar char="●"/>
            </a:pPr>
            <a:r>
              <a:rPr lang="sv"/>
              <a:t>Reflekterande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68"/>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våga lämna komfortzonen - räddmodigt</a:t>
            </a:r>
            <a:endParaRPr/>
          </a:p>
        </p:txBody>
      </p:sp>
      <p:sp>
        <p:nvSpPr>
          <p:cNvPr id="409" name="Google Shape;409;p68"/>
          <p:cNvSpPr txBox="1"/>
          <p:nvPr>
            <p:ph idx="1" type="body"/>
          </p:nvPr>
        </p:nvSpPr>
        <p:spPr>
          <a:xfrm>
            <a:off x="1553100" y="1226300"/>
            <a:ext cx="3571500" cy="3416400"/>
          </a:xfrm>
          <a:prstGeom prst="rect">
            <a:avLst/>
          </a:prstGeom>
          <a:solidFill>
            <a:srgbClr val="FF9900"/>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Be någon om feedback för ett visst moment</a:t>
            </a:r>
            <a:endParaRPr/>
          </a:p>
          <a:p>
            <a:pPr indent="-342900" lvl="0" marL="457200" rtl="0" algn="l">
              <a:spcBef>
                <a:spcPts val="0"/>
              </a:spcBef>
              <a:spcAft>
                <a:spcPts val="0"/>
              </a:spcAft>
              <a:buSzPts val="1800"/>
              <a:buChar char="●"/>
            </a:pPr>
            <a:r>
              <a:rPr lang="sv"/>
              <a:t>Be om bara positiv feedback</a:t>
            </a:r>
            <a:endParaRPr/>
          </a:p>
          <a:p>
            <a:pPr indent="-342900" lvl="0" marL="457200" rtl="0" algn="l">
              <a:spcBef>
                <a:spcPts val="0"/>
              </a:spcBef>
              <a:spcAft>
                <a:spcPts val="0"/>
              </a:spcAft>
              <a:buSzPts val="1800"/>
              <a:buChar char="●"/>
            </a:pPr>
            <a:r>
              <a:rPr lang="sv"/>
              <a:t>Sätt en gräns</a:t>
            </a:r>
            <a:endParaRPr/>
          </a:p>
          <a:p>
            <a:pPr indent="-342900" lvl="0" marL="457200" rtl="0" algn="l">
              <a:spcBef>
                <a:spcPts val="0"/>
              </a:spcBef>
              <a:spcAft>
                <a:spcPts val="0"/>
              </a:spcAft>
              <a:buSzPts val="1800"/>
              <a:buChar char="●"/>
            </a:pPr>
            <a:r>
              <a:rPr lang="sv"/>
              <a:t>Be om hjälp</a:t>
            </a:r>
            <a:endParaRPr/>
          </a:p>
          <a:p>
            <a:pPr indent="-342900" lvl="0" marL="457200" rtl="0" algn="l">
              <a:spcBef>
                <a:spcPts val="0"/>
              </a:spcBef>
              <a:spcAft>
                <a:spcPts val="0"/>
              </a:spcAft>
              <a:buSzPts val="1800"/>
              <a:buChar char="●"/>
            </a:pPr>
            <a:r>
              <a:rPr lang="sv"/>
              <a:t>Erbjud hjälp åt någon som har svårt att be om hjälp</a:t>
            </a:r>
            <a:endParaRPr/>
          </a:p>
          <a:p>
            <a:pPr indent="-342900" lvl="0" marL="457200" rtl="0" algn="l">
              <a:spcBef>
                <a:spcPts val="0"/>
              </a:spcBef>
              <a:spcAft>
                <a:spcPts val="0"/>
              </a:spcAft>
              <a:buSzPts val="1800"/>
              <a:buChar char="●"/>
            </a:pPr>
            <a:r>
              <a:rPr lang="sv"/>
              <a:t>Träna på att säga nej</a:t>
            </a:r>
            <a:endParaRPr/>
          </a:p>
          <a:p>
            <a:pPr indent="-342900" lvl="0" marL="457200" rtl="0" algn="l">
              <a:spcBef>
                <a:spcPts val="0"/>
              </a:spcBef>
              <a:spcAft>
                <a:spcPts val="0"/>
              </a:spcAft>
              <a:buSzPts val="1800"/>
              <a:buChar char="●"/>
            </a:pPr>
            <a:r>
              <a:rPr lang="sv"/>
              <a:t>Testa nåt nytt och begär stöd</a:t>
            </a:r>
            <a:endParaRPr/>
          </a:p>
        </p:txBody>
      </p:sp>
      <p:sp>
        <p:nvSpPr>
          <p:cNvPr id="410" name="Google Shape;410;p68"/>
          <p:cNvSpPr txBox="1"/>
          <p:nvPr>
            <p:ph idx="2" type="body"/>
          </p:nvPr>
        </p:nvSpPr>
        <p:spPr>
          <a:xfrm>
            <a:off x="5124600" y="1226300"/>
            <a:ext cx="3707700" cy="3416400"/>
          </a:xfrm>
          <a:prstGeom prst="rect">
            <a:avLst/>
          </a:prstGeom>
          <a:solidFill>
            <a:srgbClr val="FF9900"/>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Prata med någon du inte känner</a:t>
            </a:r>
            <a:endParaRPr/>
          </a:p>
          <a:p>
            <a:pPr indent="-342900" lvl="0" marL="457200" rtl="0" algn="l">
              <a:spcBef>
                <a:spcPts val="0"/>
              </a:spcBef>
              <a:spcAft>
                <a:spcPts val="0"/>
              </a:spcAft>
              <a:buSzPts val="1800"/>
              <a:buChar char="●"/>
            </a:pPr>
            <a:r>
              <a:rPr lang="sv"/>
              <a:t>Säg ifrån om det pratas illa om någon frånvarande</a:t>
            </a:r>
            <a:endParaRPr/>
          </a:p>
          <a:p>
            <a:pPr indent="-342900" lvl="0" marL="457200" rtl="0" algn="l">
              <a:spcBef>
                <a:spcPts val="0"/>
              </a:spcBef>
              <a:spcAft>
                <a:spcPts val="0"/>
              </a:spcAft>
              <a:buSzPts val="1800"/>
              <a:buChar char="●"/>
            </a:pPr>
            <a:r>
              <a:rPr lang="sv"/>
              <a:t>Berätta om ett lärande misstag</a:t>
            </a:r>
            <a:endParaRPr/>
          </a:p>
          <a:p>
            <a:pPr indent="-342900" lvl="0" marL="457200" rtl="0" algn="l">
              <a:spcBef>
                <a:spcPts val="0"/>
              </a:spcBef>
              <a:spcAft>
                <a:spcPts val="0"/>
              </a:spcAft>
              <a:buSzPts val="1800"/>
              <a:buChar char="●"/>
            </a:pPr>
            <a:r>
              <a:rPr lang="sv"/>
              <a:t>Ge feedback</a:t>
            </a:r>
            <a:endParaRPr/>
          </a:p>
          <a:p>
            <a:pPr indent="-342900" lvl="0" marL="457200" rtl="0" algn="l">
              <a:spcBef>
                <a:spcPts val="0"/>
              </a:spcBef>
              <a:spcAft>
                <a:spcPts val="0"/>
              </a:spcAft>
              <a:buSzPts val="1800"/>
              <a:buChar char="●"/>
            </a:pPr>
            <a:r>
              <a:rPr lang="sv"/>
              <a:t>Be din chef om mer ansvar</a:t>
            </a:r>
            <a:endParaRPr/>
          </a:p>
          <a:p>
            <a:pPr indent="-342900" lvl="0" marL="457200" rtl="0" algn="l">
              <a:spcBef>
                <a:spcPts val="0"/>
              </a:spcBef>
              <a:spcAft>
                <a:spcPts val="0"/>
              </a:spcAft>
              <a:buSzPts val="1800"/>
              <a:buChar char="●"/>
            </a:pPr>
            <a:r>
              <a:rPr lang="sv"/>
              <a:t>Prioritera dig själv - den goda egoismen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51"/>
          <p:cNvSpPr txBox="1"/>
          <p:nvPr/>
        </p:nvSpPr>
        <p:spPr>
          <a:xfrm>
            <a:off x="1229975" y="1188025"/>
            <a:ext cx="6764700" cy="28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 sz="6000">
                <a:solidFill>
                  <a:schemeClr val="accent4"/>
                </a:solidFill>
              </a:rPr>
              <a:t>Första dagen på jobbet som lärare….</a:t>
            </a:r>
            <a:endParaRPr sz="6000">
              <a:solidFill>
                <a:schemeClr val="accent4"/>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69"/>
          <p:cNvSpPr txBox="1"/>
          <p:nvPr>
            <p:ph type="title"/>
          </p:nvPr>
        </p:nvSpPr>
        <p:spPr>
          <a:xfrm>
            <a:off x="1553100" y="445025"/>
            <a:ext cx="727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v" sz="2400">
                <a:solidFill>
                  <a:schemeClr val="dk1"/>
                </a:solidFill>
              </a:rPr>
              <a:t>Hur vi bör ge feedback - ansvarsfull kommunikation</a:t>
            </a:r>
            <a:endParaRPr sz="2400">
              <a:solidFill>
                <a:schemeClr val="dk1"/>
              </a:solidFill>
            </a:endParaRPr>
          </a:p>
          <a:p>
            <a:pPr indent="0" lvl="0" marL="0" rtl="0" algn="l">
              <a:spcBef>
                <a:spcPts val="0"/>
              </a:spcBef>
              <a:spcAft>
                <a:spcPts val="0"/>
              </a:spcAft>
              <a:buNone/>
            </a:pPr>
            <a:r>
              <a:t/>
            </a:r>
            <a:endParaRPr sz="2400"/>
          </a:p>
        </p:txBody>
      </p:sp>
      <p:sp>
        <p:nvSpPr>
          <p:cNvPr id="416" name="Google Shape;416;p69"/>
          <p:cNvSpPr txBox="1"/>
          <p:nvPr>
            <p:ph idx="1" type="body"/>
          </p:nvPr>
        </p:nvSpPr>
        <p:spPr>
          <a:xfrm>
            <a:off x="1553100" y="1152475"/>
            <a:ext cx="7279200" cy="3416400"/>
          </a:xfrm>
          <a:prstGeom prst="rect">
            <a:avLst/>
          </a:prstGeom>
          <a:solidFill>
            <a:srgbClr val="D0E0E3"/>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Var konkret</a:t>
            </a:r>
            <a:endParaRPr/>
          </a:p>
          <a:p>
            <a:pPr indent="-342900" lvl="0" marL="457200" rtl="0" algn="l">
              <a:spcBef>
                <a:spcPts val="0"/>
              </a:spcBef>
              <a:spcAft>
                <a:spcPts val="0"/>
              </a:spcAft>
              <a:buSzPts val="1800"/>
              <a:buChar char="●"/>
            </a:pPr>
            <a:r>
              <a:rPr lang="sv"/>
              <a:t>Äg problemet och be om hjälp</a:t>
            </a:r>
            <a:endParaRPr/>
          </a:p>
          <a:p>
            <a:pPr indent="-342900" lvl="0" marL="457200" rtl="0" algn="l">
              <a:spcBef>
                <a:spcPts val="0"/>
              </a:spcBef>
              <a:spcAft>
                <a:spcPts val="0"/>
              </a:spcAft>
              <a:buSzPts val="1800"/>
              <a:buChar char="●"/>
            </a:pPr>
            <a:r>
              <a:rPr lang="sv"/>
              <a:t>Uttryck förändringsbehov</a:t>
            </a:r>
            <a:endParaRPr/>
          </a:p>
          <a:p>
            <a:pPr indent="-342900" lvl="0" marL="457200" rtl="0" algn="l">
              <a:spcBef>
                <a:spcPts val="0"/>
              </a:spcBef>
              <a:spcAft>
                <a:spcPts val="0"/>
              </a:spcAft>
              <a:buSzPts val="1800"/>
              <a:buChar char="●"/>
            </a:pPr>
            <a:r>
              <a:rPr lang="sv"/>
              <a:t>Skapa</a:t>
            </a:r>
            <a:endParaRPr/>
          </a:p>
          <a:p>
            <a:pPr indent="-342900" lvl="0" marL="457200" rtl="0" algn="l">
              <a:spcBef>
                <a:spcPts val="0"/>
              </a:spcBef>
              <a:spcAft>
                <a:spcPts val="0"/>
              </a:spcAft>
              <a:buSzPts val="1800"/>
              <a:buChar char="●"/>
            </a:pPr>
            <a:r>
              <a:rPr lang="sv"/>
              <a:t>Mikrokorrigeringar - be om mer eller mindre av något - kräv ingen jätteförändring</a:t>
            </a:r>
            <a:endParaRPr/>
          </a:p>
          <a:p>
            <a:pPr indent="-342900" lvl="0" marL="457200" rtl="0" algn="l">
              <a:spcBef>
                <a:spcPts val="0"/>
              </a:spcBef>
              <a:spcAft>
                <a:spcPts val="0"/>
              </a:spcAft>
              <a:buSzPts val="1800"/>
              <a:buChar char="●"/>
            </a:pPr>
            <a:r>
              <a:rPr lang="sv"/>
              <a:t>Då - Nu - Sedan</a:t>
            </a:r>
            <a:endParaRPr/>
          </a:p>
          <a:p>
            <a:pPr indent="-342900" lvl="0" marL="457200" rtl="0" algn="l">
              <a:spcBef>
                <a:spcPts val="0"/>
              </a:spcBef>
              <a:spcAft>
                <a:spcPts val="0"/>
              </a:spcAft>
              <a:buSzPts val="1800"/>
              <a:buChar char="●"/>
            </a:pPr>
            <a:r>
              <a:rPr lang="sv"/>
              <a:t>Jag-budskap</a:t>
            </a:r>
            <a:endParaRPr/>
          </a:p>
          <a:p>
            <a:pPr indent="-342900" lvl="0" marL="457200" rtl="0" algn="l">
              <a:spcBef>
                <a:spcPts val="0"/>
              </a:spcBef>
              <a:spcAft>
                <a:spcPts val="0"/>
              </a:spcAft>
              <a:buSzPts val="1800"/>
              <a:buChar char="●"/>
            </a:pPr>
            <a:r>
              <a:rPr lang="sv"/>
              <a:t>Visa och uttryck att du tagit emot feedback</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70"/>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Omorganisering på det tredje stadiet - mål</a:t>
            </a:r>
            <a:endParaRPr/>
          </a:p>
        </p:txBody>
      </p:sp>
      <p:sp>
        <p:nvSpPr>
          <p:cNvPr id="422" name="Google Shape;422;p70"/>
          <p:cNvSpPr txBox="1"/>
          <p:nvPr>
            <p:ph idx="1" type="body"/>
          </p:nvPr>
        </p:nvSpPr>
        <p:spPr>
          <a:xfrm>
            <a:off x="1617050" y="1152475"/>
            <a:ext cx="7215300" cy="3416400"/>
          </a:xfrm>
          <a:prstGeom prst="rect">
            <a:avLst/>
          </a:prstGeom>
          <a:solidFill>
            <a:srgbClr val="D9D9D9"/>
          </a:solidFill>
        </p:spPr>
        <p:txBody>
          <a:bodyPr anchorCtr="0" anchor="t" bIns="91425" lIns="91425" spcFirstLastPara="1" rIns="91425" wrap="square" tIns="91425">
            <a:noAutofit/>
          </a:bodyPr>
          <a:lstStyle/>
          <a:p>
            <a:pPr indent="0" lvl="0" marL="0" rtl="0" algn="l">
              <a:spcBef>
                <a:spcPts val="0"/>
              </a:spcBef>
              <a:spcAft>
                <a:spcPts val="0"/>
              </a:spcAft>
              <a:buNone/>
            </a:pPr>
            <a:r>
              <a:rPr lang="sv"/>
              <a:t>. ökat samförstånd</a:t>
            </a:r>
            <a:endParaRPr/>
          </a:p>
          <a:p>
            <a:pPr indent="0" lvl="0" marL="0" rtl="0" algn="l">
              <a:spcBef>
                <a:spcPts val="1600"/>
              </a:spcBef>
              <a:spcAft>
                <a:spcPts val="0"/>
              </a:spcAft>
              <a:buNone/>
            </a:pPr>
            <a:r>
              <a:rPr lang="sv"/>
              <a:t>. mer fokus på praktik än relation</a:t>
            </a:r>
            <a:endParaRPr/>
          </a:p>
          <a:p>
            <a:pPr indent="0" lvl="0" marL="0" rtl="0" algn="l">
              <a:spcBef>
                <a:spcPts val="1600"/>
              </a:spcBef>
              <a:spcAft>
                <a:spcPts val="0"/>
              </a:spcAft>
              <a:buNone/>
            </a:pPr>
            <a:r>
              <a:rPr lang="sv"/>
              <a:t>. konsolidering av positiva </a:t>
            </a:r>
            <a:endParaRPr/>
          </a:p>
          <a:p>
            <a:pPr indent="0" lvl="0" marL="0" rtl="0" algn="l">
              <a:spcBef>
                <a:spcPts val="1600"/>
              </a:spcBef>
              <a:spcAft>
                <a:spcPts val="1600"/>
              </a:spcAft>
              <a:buNone/>
            </a:pPr>
            <a:r>
              <a:rPr lang="sv"/>
              <a:t>relationer</a:t>
            </a:r>
            <a:endParaRPr/>
          </a:p>
        </p:txBody>
      </p:sp>
      <p:pic>
        <p:nvPicPr>
          <p:cNvPr descr="File:Cooperation.svg" id="423" name="Google Shape;423;p70"/>
          <p:cNvPicPr preferRelativeResize="0"/>
          <p:nvPr/>
        </p:nvPicPr>
        <p:blipFill>
          <a:blip r:embed="rId3">
            <a:alphaModFix/>
          </a:blip>
          <a:stretch>
            <a:fillRect/>
          </a:stretch>
        </p:blipFill>
        <p:spPr>
          <a:xfrm>
            <a:off x="5067725" y="1007300"/>
            <a:ext cx="3764576" cy="37645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71"/>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Finjustering av roller, organisation och procedurer</a:t>
            </a:r>
            <a:endParaRPr/>
          </a:p>
        </p:txBody>
      </p:sp>
      <p:sp>
        <p:nvSpPr>
          <p:cNvPr id="429" name="Google Shape;429;p71"/>
          <p:cNvSpPr txBox="1"/>
          <p:nvPr>
            <p:ph idx="1" type="body"/>
          </p:nvPr>
        </p:nvSpPr>
        <p:spPr>
          <a:xfrm>
            <a:off x="1617050" y="1427600"/>
            <a:ext cx="7215300" cy="3395400"/>
          </a:xfrm>
          <a:prstGeom prst="rect">
            <a:avLst/>
          </a:prstGeom>
          <a:solidFill>
            <a:srgbClr val="F9CB9C"/>
          </a:solidFill>
        </p:spPr>
        <p:txBody>
          <a:bodyPr anchorCtr="0" anchor="t" bIns="91425" lIns="91425" spcFirstLastPara="1" rIns="91425" wrap="square" tIns="91425">
            <a:noAutofit/>
          </a:bodyPr>
          <a:lstStyle/>
          <a:p>
            <a:pPr indent="0" lvl="0" marL="0" rtl="0" algn="l">
              <a:spcBef>
                <a:spcPts val="0"/>
              </a:spcBef>
              <a:spcAft>
                <a:spcPts val="0"/>
              </a:spcAft>
              <a:buNone/>
            </a:pPr>
            <a:r>
              <a:rPr lang="sv"/>
              <a:t>. Tydlighet och konsensus kring målen</a:t>
            </a:r>
            <a:endParaRPr/>
          </a:p>
          <a:p>
            <a:pPr indent="0" lvl="0" marL="0" rtl="0" algn="l">
              <a:spcBef>
                <a:spcPts val="1600"/>
              </a:spcBef>
              <a:spcAft>
                <a:spcPts val="0"/>
              </a:spcAft>
              <a:buNone/>
            </a:pPr>
            <a:r>
              <a:rPr lang="sv"/>
              <a:t>. Roller och uppgifter justeras gentemot målen</a:t>
            </a:r>
            <a:endParaRPr/>
          </a:p>
          <a:p>
            <a:pPr indent="0" lvl="0" marL="0" rtl="0" algn="l">
              <a:spcBef>
                <a:spcPts val="1600"/>
              </a:spcBef>
              <a:spcAft>
                <a:spcPts val="0"/>
              </a:spcAft>
              <a:buNone/>
            </a:pPr>
            <a:r>
              <a:rPr lang="sv"/>
              <a:t>. Ledarens roll blir mindre styrande och mer konsultativ</a:t>
            </a:r>
            <a:endParaRPr/>
          </a:p>
          <a:p>
            <a:pPr indent="0" lvl="0" marL="0" rtl="0" algn="l">
              <a:spcBef>
                <a:spcPts val="1600"/>
              </a:spcBef>
              <a:spcAft>
                <a:spcPts val="0"/>
              </a:spcAft>
              <a:buNone/>
            </a:pPr>
            <a:r>
              <a:rPr lang="sv"/>
              <a:t>. Kommunikationsstrukturen mer flexibel </a:t>
            </a:r>
            <a:endParaRPr/>
          </a:p>
          <a:p>
            <a:pPr indent="0" lvl="0" marL="0" rtl="0" algn="l">
              <a:spcBef>
                <a:spcPts val="1600"/>
              </a:spcBef>
              <a:spcAft>
                <a:spcPts val="0"/>
              </a:spcAft>
              <a:buNone/>
            </a:pPr>
            <a:r>
              <a:rPr lang="sv"/>
              <a:t>. Kommunikationen mer uppgiftsorienterad</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72"/>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Forts. finjustering av roller, organisation och procedurer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5" name="Google Shape;435;p72"/>
          <p:cNvSpPr txBox="1"/>
          <p:nvPr>
            <p:ph idx="1" type="body"/>
          </p:nvPr>
        </p:nvSpPr>
        <p:spPr>
          <a:xfrm>
            <a:off x="1747250" y="1451875"/>
            <a:ext cx="6954900" cy="3416400"/>
          </a:xfrm>
          <a:prstGeom prst="rect">
            <a:avLst/>
          </a:prstGeom>
          <a:solidFill>
            <a:srgbClr val="FFE599"/>
          </a:solidFill>
        </p:spPr>
        <p:txBody>
          <a:bodyPr anchorCtr="0" anchor="t" bIns="91425" lIns="91425" spcFirstLastPara="1" rIns="91425" wrap="square" tIns="91425">
            <a:noAutofit/>
          </a:bodyPr>
          <a:lstStyle/>
          <a:p>
            <a:pPr indent="0" lvl="0" marL="0" rtl="0" algn="l">
              <a:spcBef>
                <a:spcPts val="0"/>
              </a:spcBef>
              <a:spcAft>
                <a:spcPts val="0"/>
              </a:spcAft>
              <a:buNone/>
            </a:pPr>
            <a:r>
              <a:rPr lang="sv"/>
              <a:t>. En klart ökad tolerans för subgrupper, klickbildningar och koalitioner</a:t>
            </a:r>
            <a:endParaRPr/>
          </a:p>
          <a:p>
            <a:pPr indent="0" lvl="0" marL="0" rtl="0" algn="l">
              <a:spcBef>
                <a:spcPts val="1600"/>
              </a:spcBef>
              <a:spcAft>
                <a:spcPts val="0"/>
              </a:spcAft>
              <a:buNone/>
            </a:pPr>
            <a:r>
              <a:rPr lang="sv"/>
              <a:t>. Arbetsdelningen blir mer utvecklad</a:t>
            </a:r>
            <a:endParaRPr/>
          </a:p>
          <a:p>
            <a:pPr indent="0" lvl="0" marL="0" rtl="0" algn="l">
              <a:spcBef>
                <a:spcPts val="1600"/>
              </a:spcBef>
              <a:spcAft>
                <a:spcPts val="0"/>
              </a:spcAft>
              <a:buNone/>
            </a:pPr>
            <a:r>
              <a:rPr lang="sv"/>
              <a:t>. Konflikter fortsätter att inträffa </a:t>
            </a:r>
            <a:endParaRPr/>
          </a:p>
          <a:p>
            <a:pPr indent="0" lvl="0" marL="0" rtl="0" algn="l">
              <a:spcBef>
                <a:spcPts val="1600"/>
              </a:spcBef>
              <a:spcAft>
                <a:spcPts val="0"/>
              </a:spcAft>
              <a:buNone/>
            </a:pPr>
            <a:r>
              <a:rPr lang="sv"/>
              <a:t>men hanteras på ett effektivare sätt</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People, Character, Faces, Real" id="436" name="Google Shape;436;p72"/>
          <p:cNvPicPr preferRelativeResize="0"/>
          <p:nvPr/>
        </p:nvPicPr>
        <p:blipFill>
          <a:blip r:embed="rId3">
            <a:alphaModFix/>
          </a:blip>
          <a:stretch>
            <a:fillRect/>
          </a:stretch>
        </p:blipFill>
        <p:spPr>
          <a:xfrm>
            <a:off x="6291475" y="2734838"/>
            <a:ext cx="1693925" cy="850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73"/>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Ledarens uppdrag på det tredje stadiet</a:t>
            </a:r>
            <a:endParaRPr/>
          </a:p>
        </p:txBody>
      </p:sp>
      <p:sp>
        <p:nvSpPr>
          <p:cNvPr id="442" name="Google Shape;442;p73"/>
          <p:cNvSpPr txBox="1"/>
          <p:nvPr>
            <p:ph idx="1" type="body"/>
          </p:nvPr>
        </p:nvSpPr>
        <p:spPr>
          <a:xfrm>
            <a:off x="1617050" y="1152475"/>
            <a:ext cx="7215300" cy="3416400"/>
          </a:xfrm>
          <a:prstGeom prst="rect">
            <a:avLst/>
          </a:prstGeom>
          <a:solidFill>
            <a:srgbClr val="B4A7D6"/>
          </a:solidFill>
        </p:spPr>
        <p:txBody>
          <a:bodyPr anchorCtr="0" anchor="t" bIns="91425" lIns="91425" spcFirstLastPara="1" rIns="91425" wrap="square" tIns="91425">
            <a:noAutofit/>
          </a:bodyPr>
          <a:lstStyle/>
          <a:p>
            <a:pPr indent="0" lvl="0" marL="0" rtl="0" algn="l">
              <a:spcBef>
                <a:spcPts val="0"/>
              </a:spcBef>
              <a:spcAft>
                <a:spcPts val="0"/>
              </a:spcAft>
              <a:buNone/>
            </a:pPr>
            <a:r>
              <a:rPr lang="sv"/>
              <a:t>. Gruppen blir allt mer självgående och medlemmarna kan ta över ledarfunktionerna</a:t>
            </a:r>
            <a:endParaRPr/>
          </a:p>
          <a:p>
            <a:pPr indent="0" lvl="0" marL="0" rtl="0" algn="l">
              <a:spcBef>
                <a:spcPts val="1600"/>
              </a:spcBef>
              <a:spcAft>
                <a:spcPts val="0"/>
              </a:spcAft>
              <a:buNone/>
            </a:pPr>
            <a:r>
              <a:rPr lang="sv"/>
              <a:t>. Ibland regredierar medlemmarna och vill att chefen ska bestämma åt dem</a:t>
            </a:r>
            <a:endParaRPr/>
          </a:p>
          <a:p>
            <a:pPr indent="0" lvl="0" marL="0" rtl="0" algn="l">
              <a:spcBef>
                <a:spcPts val="1600"/>
              </a:spcBef>
              <a:spcAft>
                <a:spcPts val="1600"/>
              </a:spcAft>
              <a:buNone/>
            </a:pPr>
            <a:r>
              <a:rPr lang="sv"/>
              <a:t>. I dessa fall bör medlemmarna fortsätta att prata själv och hitta en egen farbar väg mot målet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74"/>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konsolidera positiva relationer</a:t>
            </a:r>
            <a:endParaRPr/>
          </a:p>
        </p:txBody>
      </p:sp>
      <p:sp>
        <p:nvSpPr>
          <p:cNvPr id="448" name="Google Shape;448;p74"/>
          <p:cNvSpPr txBox="1"/>
          <p:nvPr>
            <p:ph idx="1" type="body"/>
          </p:nvPr>
        </p:nvSpPr>
        <p:spPr>
          <a:xfrm>
            <a:off x="1617050" y="1152475"/>
            <a:ext cx="7215300" cy="3416400"/>
          </a:xfrm>
          <a:prstGeom prst="rect">
            <a:avLst/>
          </a:prstGeom>
          <a:solidFill>
            <a:srgbClr val="FFE599"/>
          </a:solidFill>
        </p:spPr>
        <p:txBody>
          <a:bodyPr anchorCtr="0" anchor="t" bIns="91425" lIns="91425" spcFirstLastPara="1" rIns="91425" wrap="square" tIns="91425">
            <a:noAutofit/>
          </a:bodyPr>
          <a:lstStyle/>
          <a:p>
            <a:pPr indent="0" lvl="0" marL="0" rtl="0" algn="l">
              <a:spcBef>
                <a:spcPts val="0"/>
              </a:spcBef>
              <a:spcAft>
                <a:spcPts val="0"/>
              </a:spcAft>
              <a:buNone/>
            </a:pPr>
            <a:r>
              <a:rPr lang="sv"/>
              <a:t>. Tilliten och sammanhållningen förstärks</a:t>
            </a:r>
            <a:endParaRPr/>
          </a:p>
          <a:p>
            <a:pPr indent="0" lvl="0" marL="0" rtl="0" algn="l">
              <a:spcBef>
                <a:spcPts val="1600"/>
              </a:spcBef>
              <a:spcAft>
                <a:spcPts val="0"/>
              </a:spcAft>
              <a:buNone/>
            </a:pPr>
            <a:r>
              <a:rPr lang="sv"/>
              <a:t>. Medlemmarnas tillfredsställelse och samarbetet ökar</a:t>
            </a:r>
            <a:endParaRPr/>
          </a:p>
          <a:p>
            <a:pPr indent="0" lvl="0" marL="0" rtl="0" algn="l">
              <a:spcBef>
                <a:spcPts val="1600"/>
              </a:spcBef>
              <a:spcAft>
                <a:spcPts val="0"/>
              </a:spcAft>
              <a:buNone/>
            </a:pPr>
            <a:r>
              <a:rPr lang="sv"/>
              <a:t>. Gruppens mål och normer införlivas på individuell nivå</a:t>
            </a:r>
            <a:endParaRPr/>
          </a:p>
          <a:p>
            <a:pPr indent="0" lvl="0" marL="0" rtl="0" algn="l">
              <a:spcBef>
                <a:spcPts val="1600"/>
              </a:spcBef>
              <a:spcAft>
                <a:spcPts val="0"/>
              </a:spcAft>
              <a:buNone/>
            </a:pPr>
            <a:r>
              <a:rPr lang="sv"/>
              <a:t>. Fruktbara avvikelser tolereras</a:t>
            </a:r>
            <a:endParaRPr/>
          </a:p>
          <a:p>
            <a:pPr indent="0" lvl="0" marL="0" rtl="0" algn="l">
              <a:spcBef>
                <a:spcPts val="1600"/>
              </a:spcBef>
              <a:spcAft>
                <a:spcPts val="0"/>
              </a:spcAft>
              <a:buNone/>
            </a:pPr>
            <a:r>
              <a:rPr lang="sv"/>
              <a:t>. Gruppen bör vara vaksam så att relationsbyggandet inte överskuggar organisationens primära mål</a:t>
            </a:r>
            <a:endParaRPr/>
          </a:p>
          <a:p>
            <a:pPr indent="0" lvl="0" marL="0" rtl="0" algn="l">
              <a:spcBef>
                <a:spcPts val="1600"/>
              </a:spcBef>
              <a:spcAft>
                <a:spcPts val="16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7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sv"/>
              <a:t>Trust and co-operation</a:t>
            </a:r>
            <a:endParaRPr/>
          </a:p>
        </p:txBody>
      </p:sp>
      <p:sp>
        <p:nvSpPr>
          <p:cNvPr id="454" name="Google Shape;454;p7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455" name="Google Shape;455;p7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descr="What makes a great leader? Management theorist Simon Sinek suggests, it's someone who makes their employees feel secure, who draws staffers into a circle of trust. But creating trust and safety — especially in an uneven economy — means taking on big responsibility.&#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456" name="Google Shape;456;p75" title="Why good leaders make you feel safe | Simon Sinek">
            <a:hlinkClick r:id="rId3"/>
          </p:cNvPr>
          <p:cNvPicPr preferRelativeResize="0"/>
          <p:nvPr/>
        </p:nvPicPr>
        <p:blipFill>
          <a:blip r:embed="rId4">
            <a:alphaModFix/>
          </a:blip>
          <a:stretch>
            <a:fillRect/>
          </a:stretch>
        </p:blipFill>
        <p:spPr>
          <a:xfrm>
            <a:off x="4467525" y="932475"/>
            <a:ext cx="4572000" cy="342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76"/>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fortsätta vara högpresterande - mål på det fjärde stadiet</a:t>
            </a:r>
            <a:endParaRPr/>
          </a:p>
        </p:txBody>
      </p:sp>
      <p:sp>
        <p:nvSpPr>
          <p:cNvPr id="462" name="Google Shape;462;p76"/>
          <p:cNvSpPr txBox="1"/>
          <p:nvPr>
            <p:ph idx="1" type="body"/>
          </p:nvPr>
        </p:nvSpPr>
        <p:spPr>
          <a:xfrm>
            <a:off x="1617050" y="1424200"/>
            <a:ext cx="7215300" cy="3144600"/>
          </a:xfrm>
          <a:prstGeom prst="rect">
            <a:avLst/>
          </a:prstGeom>
          <a:solidFill>
            <a:srgbClr val="C9DAF8"/>
          </a:solidFill>
        </p:spPr>
        <p:txBody>
          <a:bodyPr anchorCtr="0" anchor="t" bIns="91425" lIns="91425" spcFirstLastPara="1" rIns="91425" wrap="square" tIns="91425">
            <a:noAutofit/>
          </a:bodyPr>
          <a:lstStyle/>
          <a:p>
            <a:pPr indent="0" lvl="0" marL="0" rtl="0" algn="l">
              <a:spcBef>
                <a:spcPts val="0"/>
              </a:spcBef>
              <a:spcAft>
                <a:spcPts val="0"/>
              </a:spcAft>
              <a:buNone/>
            </a:pPr>
            <a:r>
              <a:rPr lang="sv"/>
              <a:t>. I detta stadium förvandlas arbetsgruppen till team</a:t>
            </a:r>
            <a:endParaRPr/>
          </a:p>
          <a:p>
            <a:pPr indent="0" lvl="0" marL="0" rtl="0" algn="l">
              <a:spcBef>
                <a:spcPts val="1600"/>
              </a:spcBef>
              <a:spcAft>
                <a:spcPts val="0"/>
              </a:spcAft>
              <a:buNone/>
            </a:pPr>
            <a:r>
              <a:rPr lang="sv"/>
              <a:t>. Arbetets kvalitet ökas avsevärt, eftersom teamet </a:t>
            </a:r>
            <a:endParaRPr/>
          </a:p>
          <a:p>
            <a:pPr indent="0" lvl="0" marL="0" rtl="0" algn="l">
              <a:spcBef>
                <a:spcPts val="1600"/>
              </a:spcBef>
              <a:spcAft>
                <a:spcPts val="0"/>
              </a:spcAft>
              <a:buNone/>
            </a:pPr>
            <a:r>
              <a:rPr lang="sv"/>
              <a:t>jobbar hundraprocentigt framåt</a:t>
            </a:r>
            <a:endParaRPr/>
          </a:p>
          <a:p>
            <a:pPr indent="0" lvl="0" marL="0" rtl="0" algn="l">
              <a:spcBef>
                <a:spcPts val="1600"/>
              </a:spcBef>
              <a:spcAft>
                <a:spcPts val="0"/>
              </a:spcAft>
              <a:buNone/>
            </a:pPr>
            <a:r>
              <a:rPr lang="sv"/>
              <a:t>. Konflikter är uppgiftsrelaterade</a:t>
            </a:r>
            <a:endParaRPr/>
          </a:p>
          <a:p>
            <a:pPr indent="0" lvl="0" marL="0" rtl="0" algn="l">
              <a:spcBef>
                <a:spcPts val="1600"/>
              </a:spcBef>
              <a:spcAft>
                <a:spcPts val="0"/>
              </a:spcAft>
              <a:buNone/>
            </a:pPr>
            <a:r>
              <a:rPr lang="sv"/>
              <a:t>. Det fjärde stadiet kommer inte gratis; </a:t>
            </a:r>
            <a:endParaRPr/>
          </a:p>
          <a:p>
            <a:pPr indent="0" lvl="0" marL="0" rtl="0" algn="l">
              <a:spcBef>
                <a:spcPts val="1600"/>
              </a:spcBef>
              <a:spcAft>
                <a:spcPts val="1600"/>
              </a:spcAft>
              <a:buNone/>
            </a:pPr>
            <a:r>
              <a:rPr lang="sv"/>
              <a:t>det behöver erövras kontinuerligt</a:t>
            </a:r>
            <a:endParaRPr/>
          </a:p>
        </p:txBody>
      </p:sp>
      <p:pic>
        <p:nvPicPr>
          <p:cNvPr descr="For Whell Happy Weekend" id="463" name="Google Shape;463;p76"/>
          <p:cNvPicPr preferRelativeResize="0"/>
          <p:nvPr/>
        </p:nvPicPr>
        <p:blipFill>
          <a:blip r:embed="rId3">
            <a:alphaModFix/>
          </a:blip>
          <a:stretch>
            <a:fillRect/>
          </a:stretch>
        </p:blipFill>
        <p:spPr>
          <a:xfrm>
            <a:off x="7052126" y="1995850"/>
            <a:ext cx="1344200" cy="200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77"/>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få arbetet välgjort</a:t>
            </a:r>
            <a:endParaRPr/>
          </a:p>
        </p:txBody>
      </p:sp>
      <p:sp>
        <p:nvSpPr>
          <p:cNvPr id="469" name="Google Shape;469;p77"/>
          <p:cNvSpPr txBox="1"/>
          <p:nvPr>
            <p:ph idx="1" type="body"/>
          </p:nvPr>
        </p:nvSpPr>
        <p:spPr>
          <a:xfrm>
            <a:off x="1617050" y="1152475"/>
            <a:ext cx="7215300" cy="3416400"/>
          </a:xfrm>
          <a:prstGeom prst="rect">
            <a:avLst/>
          </a:prstGeom>
          <a:solidFill>
            <a:srgbClr val="EA9999"/>
          </a:solidFill>
        </p:spPr>
        <p:txBody>
          <a:bodyPr anchorCtr="0" anchor="t" bIns="91425" lIns="91425" spcFirstLastPara="1" rIns="91425" wrap="square" tIns="91425">
            <a:noAutofit/>
          </a:bodyPr>
          <a:lstStyle/>
          <a:p>
            <a:pPr indent="0" lvl="0" marL="0" rtl="0" algn="l">
              <a:spcBef>
                <a:spcPts val="0"/>
              </a:spcBef>
              <a:spcAft>
                <a:spcPts val="0"/>
              </a:spcAft>
              <a:buNone/>
            </a:pPr>
            <a:r>
              <a:rPr lang="sv"/>
              <a:t>. Teamets normer uppmuntrar höga </a:t>
            </a:r>
            <a:endParaRPr/>
          </a:p>
          <a:p>
            <a:pPr indent="0" lvl="0" marL="0" rtl="0" algn="l">
              <a:spcBef>
                <a:spcPts val="1600"/>
              </a:spcBef>
              <a:spcAft>
                <a:spcPts val="0"/>
              </a:spcAft>
              <a:buNone/>
            </a:pPr>
            <a:r>
              <a:rPr lang="sv"/>
              <a:t>prestationer och hög kvalitet</a:t>
            </a:r>
            <a:endParaRPr/>
          </a:p>
          <a:p>
            <a:pPr indent="0" lvl="0" marL="0" rtl="0" algn="l">
              <a:spcBef>
                <a:spcPts val="1600"/>
              </a:spcBef>
              <a:spcAft>
                <a:spcPts val="0"/>
              </a:spcAft>
              <a:buNone/>
            </a:pPr>
            <a:r>
              <a:rPr lang="sv"/>
              <a:t>. Teamet förväntar sig vara framgångsrikt</a:t>
            </a:r>
            <a:endParaRPr/>
          </a:p>
          <a:p>
            <a:pPr indent="0" lvl="0" marL="0" rtl="0" algn="l">
              <a:spcBef>
                <a:spcPts val="1600"/>
              </a:spcBef>
              <a:spcAft>
                <a:spcPts val="0"/>
              </a:spcAft>
              <a:buNone/>
            </a:pPr>
            <a:r>
              <a:rPr lang="sv"/>
              <a:t>. Teamet uppmuntrar innovationer</a:t>
            </a:r>
            <a:endParaRPr/>
          </a:p>
          <a:p>
            <a:pPr indent="0" lvl="0" marL="0" rtl="0" algn="l">
              <a:spcBef>
                <a:spcPts val="1600"/>
              </a:spcBef>
              <a:spcAft>
                <a:spcPts val="0"/>
              </a:spcAft>
              <a:buNone/>
            </a:pPr>
            <a:r>
              <a:rPr lang="sv"/>
              <a:t>. Teamet är uppmärksamt på detaljer </a:t>
            </a:r>
            <a:endParaRPr/>
          </a:p>
          <a:p>
            <a:pPr indent="0" lvl="0" marL="0" rtl="0" algn="l">
              <a:spcBef>
                <a:spcPts val="1600"/>
              </a:spcBef>
              <a:spcAft>
                <a:spcPts val="0"/>
              </a:spcAft>
              <a:buNone/>
            </a:pPr>
            <a:r>
              <a:rPr lang="sv"/>
              <a:t>i arbetet.</a:t>
            </a:r>
            <a:endParaRPr/>
          </a:p>
          <a:p>
            <a:pPr indent="0" lvl="0" marL="0" rtl="0" algn="l">
              <a:spcBef>
                <a:spcPts val="1600"/>
              </a:spcBef>
              <a:spcAft>
                <a:spcPts val="1600"/>
              </a:spcAft>
              <a:buNone/>
            </a:pPr>
            <a:r>
              <a:t/>
            </a:r>
            <a:endParaRPr/>
          </a:p>
        </p:txBody>
      </p:sp>
      <p:pic>
        <p:nvPicPr>
          <p:cNvPr descr="we can catch excellence." id="470" name="Google Shape;470;p77"/>
          <p:cNvPicPr preferRelativeResize="0"/>
          <p:nvPr/>
        </p:nvPicPr>
        <p:blipFill>
          <a:blip r:embed="rId3">
            <a:alphaModFix/>
          </a:blip>
          <a:stretch>
            <a:fillRect/>
          </a:stretch>
        </p:blipFill>
        <p:spPr>
          <a:xfrm>
            <a:off x="5817025" y="761700"/>
            <a:ext cx="2552325" cy="38073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78"/>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fatta beslut - en noggrann process i teamet</a:t>
            </a:r>
            <a:endParaRPr/>
          </a:p>
        </p:txBody>
      </p:sp>
      <p:sp>
        <p:nvSpPr>
          <p:cNvPr id="476" name="Google Shape;476;p78"/>
          <p:cNvSpPr txBox="1"/>
          <p:nvPr>
            <p:ph idx="1" type="body"/>
          </p:nvPr>
        </p:nvSpPr>
        <p:spPr>
          <a:xfrm>
            <a:off x="1617050" y="1338600"/>
            <a:ext cx="7215300" cy="3416400"/>
          </a:xfrm>
          <a:prstGeom prst="rect">
            <a:avLst/>
          </a:prstGeom>
          <a:solidFill>
            <a:srgbClr val="93C47D"/>
          </a:solidFill>
        </p:spPr>
        <p:txBody>
          <a:bodyPr anchorCtr="0" anchor="t" bIns="91425" lIns="91425" spcFirstLastPara="1" rIns="91425" wrap="square" tIns="91425">
            <a:noAutofit/>
          </a:bodyPr>
          <a:lstStyle/>
          <a:p>
            <a:pPr indent="0" lvl="0" marL="0" rtl="0" algn="l">
              <a:spcBef>
                <a:spcPts val="0"/>
              </a:spcBef>
              <a:spcAft>
                <a:spcPts val="0"/>
              </a:spcAft>
              <a:buNone/>
            </a:pPr>
            <a:r>
              <a:rPr lang="sv"/>
              <a:t>. Teamet ägnar tid åt att definiera problem som måste lösas eller beslut som måste fattas</a:t>
            </a:r>
            <a:endParaRPr/>
          </a:p>
          <a:p>
            <a:pPr indent="0" lvl="0" marL="0" rtl="0" algn="l">
              <a:spcBef>
                <a:spcPts val="1600"/>
              </a:spcBef>
              <a:spcAft>
                <a:spcPts val="0"/>
              </a:spcAft>
              <a:buNone/>
            </a:pPr>
            <a:r>
              <a:rPr lang="sv"/>
              <a:t>. Teamet ägnar (tillräckligt med) tid åt att planera hur problem ska lösas och beslut ska fattas</a:t>
            </a:r>
            <a:endParaRPr/>
          </a:p>
          <a:p>
            <a:pPr indent="0" lvl="0" marL="0" rtl="0" algn="l">
              <a:spcBef>
                <a:spcPts val="1600"/>
              </a:spcBef>
              <a:spcAft>
                <a:spcPts val="0"/>
              </a:spcAft>
              <a:buNone/>
            </a:pPr>
            <a:r>
              <a:rPr lang="sv"/>
              <a:t>. Teamet fastställer metoder för beslutsfattande som bygger på medbestämmande och deltagande</a:t>
            </a:r>
            <a:endParaRPr/>
          </a:p>
          <a:p>
            <a:pPr indent="0" lvl="0" marL="0" rtl="0" algn="l">
              <a:spcBef>
                <a:spcPts val="1600"/>
              </a:spcBef>
              <a:spcAft>
                <a:spcPts val="0"/>
              </a:spcAft>
              <a:buNone/>
            </a:pPr>
            <a:r>
              <a:rPr lang="sv"/>
              <a:t>Teamet implementerar och evaluerar sina lösningar och beslut</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52"/>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Vilka faktorer kan vi jobba med för att underlätta den studerandes lärande?</a:t>
            </a:r>
            <a:endParaRPr/>
          </a:p>
        </p:txBody>
      </p:sp>
      <p:sp>
        <p:nvSpPr>
          <p:cNvPr id="297" name="Google Shape;297;p52"/>
          <p:cNvSpPr txBox="1"/>
          <p:nvPr>
            <p:ph idx="1" type="body"/>
          </p:nvPr>
        </p:nvSpPr>
        <p:spPr>
          <a:xfrm>
            <a:off x="1617050" y="1747125"/>
            <a:ext cx="7215300" cy="2821800"/>
          </a:xfrm>
          <a:prstGeom prst="rect">
            <a:avLst/>
          </a:prstGeom>
          <a:solidFill>
            <a:srgbClr val="FFF2CC"/>
          </a:solidFill>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sv" sz="2000"/>
              <a:t>vi lärare kan lyfta in en medvetenhet kring hur en grupp utvecklas</a:t>
            </a:r>
            <a:endParaRPr sz="2000"/>
          </a:p>
          <a:p>
            <a:pPr indent="-355600" lvl="0" marL="457200" rtl="0" algn="l">
              <a:spcBef>
                <a:spcPts val="0"/>
              </a:spcBef>
              <a:spcAft>
                <a:spcPts val="0"/>
              </a:spcAft>
              <a:buSzPts val="2000"/>
              <a:buChar char="-"/>
            </a:pPr>
            <a:r>
              <a:rPr lang="sv" sz="2000"/>
              <a:t>vi kan förklara varför denna insikt är viktig - hur kollaborativt lärande kan ske bara om en grupp får förutsättningar av oss som pedagoger </a:t>
            </a:r>
            <a:endParaRPr sz="2000"/>
          </a:p>
          <a:p>
            <a:pPr indent="-355600" lvl="0" marL="457200" rtl="0" algn="l">
              <a:spcBef>
                <a:spcPts val="0"/>
              </a:spcBef>
              <a:spcAft>
                <a:spcPts val="0"/>
              </a:spcAft>
              <a:buSzPts val="2000"/>
              <a:buChar char="-"/>
            </a:pPr>
            <a:r>
              <a:rPr lang="sv" sz="2000"/>
              <a:t>arbetsmiljö kan ses som summan av alla relationer - vi som ledare fungerar där som normförebilder/teamledare</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79"/>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Sammanhållning och konflikt</a:t>
            </a:r>
            <a:endParaRPr/>
          </a:p>
        </p:txBody>
      </p:sp>
      <p:sp>
        <p:nvSpPr>
          <p:cNvPr id="482" name="Google Shape;482;p79"/>
          <p:cNvSpPr txBox="1"/>
          <p:nvPr>
            <p:ph idx="1" type="body"/>
          </p:nvPr>
        </p:nvSpPr>
        <p:spPr>
          <a:xfrm>
            <a:off x="1617050" y="1152475"/>
            <a:ext cx="7215300" cy="3416400"/>
          </a:xfrm>
          <a:prstGeom prst="rect">
            <a:avLst/>
          </a:prstGeom>
          <a:solidFill>
            <a:srgbClr val="93C47D"/>
          </a:solidFill>
        </p:spPr>
        <p:txBody>
          <a:bodyPr anchorCtr="0" anchor="t" bIns="91425" lIns="91425" spcFirstLastPara="1" rIns="91425" wrap="square" tIns="91425">
            <a:noAutofit/>
          </a:bodyPr>
          <a:lstStyle/>
          <a:p>
            <a:pPr indent="0" lvl="0" marL="0" rtl="0" algn="l">
              <a:spcBef>
                <a:spcPts val="0"/>
              </a:spcBef>
              <a:spcAft>
                <a:spcPts val="0"/>
              </a:spcAft>
              <a:buNone/>
            </a:pPr>
            <a:r>
              <a:rPr lang="sv"/>
              <a:t>. Teamet har stark sammanhållning</a:t>
            </a:r>
            <a:endParaRPr/>
          </a:p>
          <a:p>
            <a:pPr indent="0" lvl="0" marL="0" rtl="0" algn="l">
              <a:spcBef>
                <a:spcPts val="1600"/>
              </a:spcBef>
              <a:spcAft>
                <a:spcPts val="0"/>
              </a:spcAft>
              <a:buNone/>
            </a:pPr>
            <a:r>
              <a:rPr lang="sv"/>
              <a:t>. Den interpersonella dragningskraften är stark</a:t>
            </a:r>
            <a:endParaRPr/>
          </a:p>
          <a:p>
            <a:pPr indent="0" lvl="0" marL="0" rtl="0" algn="l">
              <a:spcBef>
                <a:spcPts val="1600"/>
              </a:spcBef>
              <a:spcAft>
                <a:spcPts val="0"/>
              </a:spcAft>
              <a:buNone/>
            </a:pPr>
            <a:r>
              <a:rPr lang="sv"/>
              <a:t>. Medlemmarna är samarbetsvilliga</a:t>
            </a:r>
            <a:endParaRPr/>
          </a:p>
          <a:p>
            <a:pPr indent="0" lvl="0" marL="0" rtl="0" algn="l">
              <a:spcBef>
                <a:spcPts val="1600"/>
              </a:spcBef>
              <a:spcAft>
                <a:spcPts val="0"/>
              </a:spcAft>
              <a:buNone/>
            </a:pPr>
            <a:r>
              <a:rPr lang="sv"/>
              <a:t>. Det uppstår ofta konflikter men de är kortvariga</a:t>
            </a:r>
            <a:endParaRPr/>
          </a:p>
          <a:p>
            <a:pPr indent="0" lvl="0" marL="0" rtl="0" algn="l">
              <a:spcBef>
                <a:spcPts val="1600"/>
              </a:spcBef>
              <a:spcAft>
                <a:spcPts val="1600"/>
              </a:spcAft>
              <a:buNone/>
            </a:pPr>
            <a:r>
              <a:rPr lang="sv"/>
              <a:t>. Teamet har utvecklat effektiva strategier för konflikthantering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80"/>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upprätthålla höga prestationer</a:t>
            </a:r>
            <a:endParaRPr/>
          </a:p>
        </p:txBody>
      </p:sp>
      <p:sp>
        <p:nvSpPr>
          <p:cNvPr id="488" name="Google Shape;488;p80"/>
          <p:cNvSpPr txBox="1"/>
          <p:nvPr>
            <p:ph idx="1" type="body"/>
          </p:nvPr>
        </p:nvSpPr>
        <p:spPr>
          <a:xfrm>
            <a:off x="1617050" y="1152475"/>
            <a:ext cx="7215300" cy="3416400"/>
          </a:xfrm>
          <a:prstGeom prst="rect">
            <a:avLst/>
          </a:prstGeom>
          <a:solidFill>
            <a:srgbClr val="B7B7B7"/>
          </a:solidFill>
        </p:spPr>
        <p:txBody>
          <a:bodyPr anchorCtr="0" anchor="t" bIns="91425" lIns="91425" spcFirstLastPara="1" rIns="91425" wrap="square" tIns="91425">
            <a:noAutofit/>
          </a:bodyPr>
          <a:lstStyle/>
          <a:p>
            <a:pPr indent="0" lvl="0" marL="0" rtl="0" algn="l">
              <a:spcBef>
                <a:spcPts val="0"/>
              </a:spcBef>
              <a:spcAft>
                <a:spcPts val="0"/>
              </a:spcAft>
              <a:buNone/>
            </a:pPr>
            <a:r>
              <a:rPr lang="sv"/>
              <a:t>. Teamet får, ger och utnyttjar feedback </a:t>
            </a:r>
            <a:endParaRPr/>
          </a:p>
          <a:p>
            <a:pPr indent="0" lvl="0" marL="0" rtl="0" algn="l">
              <a:spcBef>
                <a:spcPts val="1600"/>
              </a:spcBef>
              <a:spcAft>
                <a:spcPts val="0"/>
              </a:spcAft>
              <a:buNone/>
            </a:pPr>
            <a:r>
              <a:rPr lang="sv"/>
              <a:t>om sin effektivitet och produktivitet</a:t>
            </a:r>
            <a:endParaRPr/>
          </a:p>
          <a:p>
            <a:pPr indent="0" lvl="0" marL="0" rtl="0" algn="l">
              <a:spcBef>
                <a:spcPts val="1600"/>
              </a:spcBef>
              <a:spcAft>
                <a:spcPts val="0"/>
              </a:spcAft>
              <a:buNone/>
            </a:pPr>
            <a:r>
              <a:rPr lang="sv"/>
              <a:t>. Teamet evaluerar kontinuerligt sin </a:t>
            </a:r>
            <a:endParaRPr/>
          </a:p>
          <a:p>
            <a:pPr indent="0" lvl="0" marL="0" rtl="0" algn="l">
              <a:spcBef>
                <a:spcPts val="1600"/>
              </a:spcBef>
              <a:spcAft>
                <a:spcPts val="0"/>
              </a:spcAft>
              <a:buNone/>
            </a:pPr>
            <a:r>
              <a:rPr lang="sv"/>
              <a:t>prestationsförmåga</a:t>
            </a:r>
            <a:endParaRPr/>
          </a:p>
          <a:p>
            <a:pPr indent="0" lvl="0" marL="0" rtl="0" algn="l">
              <a:spcBef>
                <a:spcPts val="1600"/>
              </a:spcBef>
              <a:spcAft>
                <a:spcPts val="0"/>
              </a:spcAft>
              <a:buNone/>
            </a:pPr>
            <a:r>
              <a:rPr lang="sv"/>
              <a:t>. Teamet agerar för att undvika rutinisering </a:t>
            </a:r>
            <a:endParaRPr/>
          </a:p>
          <a:p>
            <a:pPr indent="0" lvl="0" marL="0" rtl="0" algn="l">
              <a:spcBef>
                <a:spcPts val="1600"/>
              </a:spcBef>
              <a:spcAft>
                <a:spcPts val="1600"/>
              </a:spcAft>
              <a:buNone/>
            </a:pPr>
            <a:r>
              <a:rPr lang="sv"/>
              <a:t>och att fastna i gamla hjulspår</a:t>
            </a:r>
            <a:endParaRPr/>
          </a:p>
        </p:txBody>
      </p:sp>
      <p:pic>
        <p:nvPicPr>
          <p:cNvPr descr="Checklist, Evaluation" id="489" name="Google Shape;489;p80"/>
          <p:cNvPicPr preferRelativeResize="0"/>
          <p:nvPr/>
        </p:nvPicPr>
        <p:blipFill>
          <a:blip r:embed="rId3">
            <a:alphaModFix/>
          </a:blip>
          <a:stretch>
            <a:fillRect/>
          </a:stretch>
        </p:blipFill>
        <p:spPr>
          <a:xfrm>
            <a:off x="6425400" y="834750"/>
            <a:ext cx="1714600" cy="3429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81"/>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evaluera teamprocesserna</a:t>
            </a:r>
            <a:endParaRPr/>
          </a:p>
        </p:txBody>
      </p:sp>
      <p:sp>
        <p:nvSpPr>
          <p:cNvPr id="495" name="Google Shape;495;p81"/>
          <p:cNvSpPr txBox="1"/>
          <p:nvPr>
            <p:ph idx="1" type="body"/>
          </p:nvPr>
        </p:nvSpPr>
        <p:spPr>
          <a:xfrm>
            <a:off x="1617050" y="1152475"/>
            <a:ext cx="7215300" cy="3759300"/>
          </a:xfrm>
          <a:prstGeom prst="rect">
            <a:avLst/>
          </a:prstGeom>
          <a:solidFill>
            <a:srgbClr val="93C47D"/>
          </a:solidFill>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AutoNum type="arabicPeriod"/>
            </a:pPr>
            <a:r>
              <a:rPr lang="sv" sz="2000"/>
              <a:t>Håller vi oss till uppgiften och tidsschemat enligt agendan?</a:t>
            </a:r>
            <a:endParaRPr sz="2000"/>
          </a:p>
          <a:p>
            <a:pPr indent="-355600" lvl="0" marL="457200" rtl="0" algn="l">
              <a:lnSpc>
                <a:spcPct val="150000"/>
              </a:lnSpc>
              <a:spcBef>
                <a:spcPts val="0"/>
              </a:spcBef>
              <a:spcAft>
                <a:spcPts val="0"/>
              </a:spcAft>
              <a:buSzPts val="2000"/>
              <a:buAutoNum type="arabicPeriod"/>
            </a:pPr>
            <a:r>
              <a:rPr lang="sv" sz="2000"/>
              <a:t>Tycker var och en att hon eller han har fått komma till tals?</a:t>
            </a:r>
            <a:endParaRPr sz="2000"/>
          </a:p>
          <a:p>
            <a:pPr indent="-355600" lvl="0" marL="457200" rtl="0" algn="l">
              <a:lnSpc>
                <a:spcPct val="150000"/>
              </a:lnSpc>
              <a:spcBef>
                <a:spcPts val="0"/>
              </a:spcBef>
              <a:spcAft>
                <a:spcPts val="0"/>
              </a:spcAft>
              <a:buSzPts val="2000"/>
              <a:buAutoNum type="arabicPeriod"/>
            </a:pPr>
            <a:r>
              <a:rPr lang="sv" sz="2000"/>
              <a:t>Är det något som behöver klargöras vid den här tidpunkten?</a:t>
            </a:r>
            <a:endParaRPr sz="2000"/>
          </a:p>
          <a:p>
            <a:pPr indent="-355600" lvl="0" marL="457200" rtl="0" algn="l">
              <a:lnSpc>
                <a:spcPct val="150000"/>
              </a:lnSpc>
              <a:spcBef>
                <a:spcPts val="0"/>
              </a:spcBef>
              <a:spcAft>
                <a:spcPts val="0"/>
              </a:spcAft>
              <a:buSzPts val="2000"/>
              <a:buAutoNum type="arabicPeriod"/>
            </a:pPr>
            <a:r>
              <a:rPr lang="sv" sz="2000"/>
              <a:t>Finns det något vi kan göra just nu för att förbättra processen?</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82"/>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Tio nycklar till produktivitet</a:t>
            </a:r>
            <a:endParaRPr/>
          </a:p>
        </p:txBody>
      </p:sp>
      <p:sp>
        <p:nvSpPr>
          <p:cNvPr id="501" name="Google Shape;501;p82"/>
          <p:cNvSpPr txBox="1"/>
          <p:nvPr>
            <p:ph idx="1" type="body"/>
          </p:nvPr>
        </p:nvSpPr>
        <p:spPr>
          <a:xfrm>
            <a:off x="1617050" y="1152475"/>
            <a:ext cx="7215300" cy="3743100"/>
          </a:xfrm>
          <a:prstGeom prst="rect">
            <a:avLst/>
          </a:prstGeom>
          <a:solidFill>
            <a:srgbClr val="F1C232"/>
          </a:solidFill>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a:t>. mål</a:t>
            </a:r>
            <a:endParaRPr b="1"/>
          </a:p>
          <a:p>
            <a:pPr indent="0" lvl="0" marL="0" rtl="0" algn="l">
              <a:lnSpc>
                <a:spcPct val="150000"/>
              </a:lnSpc>
              <a:spcBef>
                <a:spcPts val="1600"/>
              </a:spcBef>
              <a:spcAft>
                <a:spcPts val="0"/>
              </a:spcAft>
              <a:buNone/>
            </a:pPr>
            <a:r>
              <a:rPr b="1" lang="sv"/>
              <a:t>. roller</a:t>
            </a:r>
            <a:endParaRPr b="1"/>
          </a:p>
          <a:p>
            <a:pPr indent="0" lvl="0" marL="0" rtl="0" algn="l">
              <a:lnSpc>
                <a:spcPct val="150000"/>
              </a:lnSpc>
              <a:spcBef>
                <a:spcPts val="1600"/>
              </a:spcBef>
              <a:spcAft>
                <a:spcPts val="0"/>
              </a:spcAft>
              <a:buNone/>
            </a:pPr>
            <a:r>
              <a:rPr b="1" lang="sv"/>
              <a:t>. ömsesidigt beroende</a:t>
            </a:r>
            <a:endParaRPr b="1"/>
          </a:p>
          <a:p>
            <a:pPr indent="0" lvl="0" marL="0" rtl="0" algn="l">
              <a:lnSpc>
                <a:spcPct val="150000"/>
              </a:lnSpc>
              <a:spcBef>
                <a:spcPts val="1600"/>
              </a:spcBef>
              <a:spcAft>
                <a:spcPts val="0"/>
              </a:spcAft>
              <a:buNone/>
            </a:pPr>
            <a:r>
              <a:rPr b="1" lang="sv"/>
              <a:t>. ledarskap</a:t>
            </a:r>
            <a:endParaRPr b="1"/>
          </a:p>
          <a:p>
            <a:pPr indent="0" lvl="0" marL="0" rtl="0" algn="l">
              <a:lnSpc>
                <a:spcPct val="150000"/>
              </a:lnSpc>
              <a:spcBef>
                <a:spcPts val="1600"/>
              </a:spcBef>
              <a:spcAft>
                <a:spcPts val="0"/>
              </a:spcAft>
              <a:buNone/>
            </a:pPr>
            <a:r>
              <a:rPr b="1" lang="sv"/>
              <a:t>. kommunikation och </a:t>
            </a:r>
            <a:endParaRPr b="1"/>
          </a:p>
          <a:p>
            <a:pPr indent="0" lvl="0" marL="0" rtl="0" algn="l">
              <a:lnSpc>
                <a:spcPct val="150000"/>
              </a:lnSpc>
              <a:spcBef>
                <a:spcPts val="1600"/>
              </a:spcBef>
              <a:spcAft>
                <a:spcPts val="0"/>
              </a:spcAft>
              <a:buNone/>
            </a:pPr>
            <a:r>
              <a:rPr b="1" lang="sv"/>
              <a:t>feedback</a:t>
            </a:r>
            <a:endParaRPr b="1"/>
          </a:p>
          <a:p>
            <a:pPr indent="0" lvl="0" marL="0" rtl="0" algn="l">
              <a:lnSpc>
                <a:spcPct val="150000"/>
              </a:lnSpc>
              <a:spcBef>
                <a:spcPts val="1600"/>
              </a:spcBef>
              <a:spcAft>
                <a:spcPts val="1600"/>
              </a:spcAft>
              <a:buNone/>
            </a:pPr>
            <a:r>
              <a:t/>
            </a:r>
            <a:endParaRPr b="1"/>
          </a:p>
        </p:txBody>
      </p:sp>
      <p:sp>
        <p:nvSpPr>
          <p:cNvPr id="502" name="Google Shape;502;p82"/>
          <p:cNvSpPr txBox="1"/>
          <p:nvPr>
            <p:ph idx="4294967295" type="body"/>
          </p:nvPr>
        </p:nvSpPr>
        <p:spPr>
          <a:xfrm>
            <a:off x="4832400" y="1152475"/>
            <a:ext cx="3999900" cy="2853600"/>
          </a:xfrm>
          <a:prstGeom prst="rect">
            <a:avLst/>
          </a:prstGeom>
          <a:solidFill>
            <a:srgbClr val="F1C232"/>
          </a:solidFill>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sv"/>
              <a:t>. diskussion, beslutsfattande och planering</a:t>
            </a:r>
            <a:endParaRPr b="1"/>
          </a:p>
          <a:p>
            <a:pPr indent="0" lvl="0" marL="0" rtl="0" algn="l">
              <a:lnSpc>
                <a:spcPct val="150000"/>
              </a:lnSpc>
              <a:spcBef>
                <a:spcPts val="1600"/>
              </a:spcBef>
              <a:spcAft>
                <a:spcPts val="0"/>
              </a:spcAft>
              <a:buNone/>
            </a:pPr>
            <a:r>
              <a:rPr b="1" lang="sv"/>
              <a:t>. implementering och evaluering</a:t>
            </a:r>
            <a:endParaRPr b="1"/>
          </a:p>
          <a:p>
            <a:pPr indent="0" lvl="0" marL="0" rtl="0" algn="l">
              <a:lnSpc>
                <a:spcPct val="150000"/>
              </a:lnSpc>
              <a:spcBef>
                <a:spcPts val="1600"/>
              </a:spcBef>
              <a:spcAft>
                <a:spcPts val="0"/>
              </a:spcAft>
              <a:buNone/>
            </a:pPr>
            <a:r>
              <a:rPr b="1" lang="sv"/>
              <a:t>. normer och individuella skillnader</a:t>
            </a:r>
            <a:endParaRPr b="1"/>
          </a:p>
          <a:p>
            <a:pPr indent="0" lvl="0" marL="0" rtl="0" algn="l">
              <a:lnSpc>
                <a:spcPct val="150000"/>
              </a:lnSpc>
              <a:spcBef>
                <a:spcPts val="1600"/>
              </a:spcBef>
              <a:spcAft>
                <a:spcPts val="0"/>
              </a:spcAft>
              <a:buNone/>
            </a:pPr>
            <a:r>
              <a:rPr b="1" lang="sv"/>
              <a:t>. struktur</a:t>
            </a:r>
            <a:endParaRPr b="1"/>
          </a:p>
          <a:p>
            <a:pPr indent="0" lvl="0" marL="0" rtl="0" algn="l">
              <a:lnSpc>
                <a:spcPct val="150000"/>
              </a:lnSpc>
              <a:spcBef>
                <a:spcPts val="1600"/>
              </a:spcBef>
              <a:spcAft>
                <a:spcPts val="1600"/>
              </a:spcAft>
              <a:buNone/>
            </a:pPr>
            <a:r>
              <a:rPr b="1" lang="sv"/>
              <a:t>. samarbete och konflikthantering</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83"/>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Effektiva teammedlemmar</a:t>
            </a:r>
            <a:endParaRPr/>
          </a:p>
        </p:txBody>
      </p:sp>
      <p:sp>
        <p:nvSpPr>
          <p:cNvPr id="508" name="Google Shape;508;p83"/>
          <p:cNvSpPr txBox="1"/>
          <p:nvPr>
            <p:ph idx="1" type="body"/>
          </p:nvPr>
        </p:nvSpPr>
        <p:spPr>
          <a:xfrm>
            <a:off x="1617050" y="1152475"/>
            <a:ext cx="7215300" cy="3416400"/>
          </a:xfrm>
          <a:prstGeom prst="rect">
            <a:avLst/>
          </a:prstGeom>
          <a:solidFill>
            <a:srgbClr val="E6B8AF"/>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Dags att sluta skylla ifrån sig på andra när gruppens arbete och resultat havererar</a:t>
            </a:r>
            <a:endParaRPr/>
          </a:p>
          <a:p>
            <a:pPr indent="-317500" lvl="1" marL="914400" rtl="0" algn="l">
              <a:spcBef>
                <a:spcPts val="0"/>
              </a:spcBef>
              <a:spcAft>
                <a:spcPts val="0"/>
              </a:spcAft>
              <a:buSzPts val="1400"/>
              <a:buChar char="○"/>
            </a:pPr>
            <a:r>
              <a:rPr lang="sv"/>
              <a:t>Uppmuntra klargörandet av mål, roller och uppgifter</a:t>
            </a:r>
            <a:endParaRPr/>
          </a:p>
          <a:p>
            <a:pPr indent="-317500" lvl="1" marL="914400" rtl="0" algn="l">
              <a:spcBef>
                <a:spcPts val="0"/>
              </a:spcBef>
              <a:spcAft>
                <a:spcPts val="0"/>
              </a:spcAft>
              <a:buSzPts val="1400"/>
              <a:buChar char="○"/>
            </a:pPr>
            <a:r>
              <a:rPr lang="sv"/>
              <a:t>Uppmuntra en öppen kommunikationsstruktur där alla medlemmars inlägg och feedback blir hörda</a:t>
            </a:r>
            <a:endParaRPr/>
          </a:p>
          <a:p>
            <a:pPr indent="-317500" lvl="1" marL="914400" rtl="0" algn="l">
              <a:spcBef>
                <a:spcPts val="0"/>
              </a:spcBef>
              <a:spcAft>
                <a:spcPts val="0"/>
              </a:spcAft>
              <a:buSzPts val="1400"/>
              <a:buChar char="○"/>
            </a:pPr>
            <a:r>
              <a:rPr lang="sv"/>
              <a:t>Verka för en adekvat fördelning av uppgifter och en stödjande kommunikation</a:t>
            </a:r>
            <a:endParaRPr/>
          </a:p>
          <a:p>
            <a:pPr indent="-317500" lvl="1" marL="914400" rtl="0" algn="l">
              <a:spcBef>
                <a:spcPts val="0"/>
              </a:spcBef>
              <a:spcAft>
                <a:spcPts val="0"/>
              </a:spcAft>
              <a:buSzPts val="1400"/>
              <a:buChar char="○"/>
            </a:pPr>
            <a:r>
              <a:rPr lang="sv"/>
              <a:t>Verka för en effektiv användning av problemlösande och beslutsfattande procedurer</a:t>
            </a:r>
            <a:endParaRPr/>
          </a:p>
          <a:p>
            <a:pPr indent="-317500" lvl="2" marL="1371600" rtl="0" algn="l">
              <a:spcBef>
                <a:spcPts val="0"/>
              </a:spcBef>
              <a:spcAft>
                <a:spcPts val="0"/>
              </a:spcAft>
              <a:buSzPts val="1400"/>
              <a:buChar char="■"/>
            </a:pPr>
            <a:r>
              <a:rPr lang="sv"/>
              <a:t>Lokalisera problemet - en orienteringsfas</a:t>
            </a:r>
            <a:endParaRPr/>
          </a:p>
          <a:p>
            <a:pPr indent="-317500" lvl="2" marL="1371600" rtl="0" algn="l">
              <a:spcBef>
                <a:spcPts val="0"/>
              </a:spcBef>
              <a:spcAft>
                <a:spcPts val="0"/>
              </a:spcAft>
              <a:buSzPts val="1400"/>
              <a:buChar char="■"/>
            </a:pPr>
            <a:r>
              <a:rPr lang="sv"/>
              <a:t>Diagnostisera problemet - en diskussionsfas</a:t>
            </a:r>
            <a:endParaRPr/>
          </a:p>
          <a:p>
            <a:pPr indent="-317500" lvl="2" marL="1371600" rtl="0" algn="l">
              <a:spcBef>
                <a:spcPts val="0"/>
              </a:spcBef>
              <a:spcAft>
                <a:spcPts val="0"/>
              </a:spcAft>
              <a:buSzPts val="1400"/>
              <a:buChar char="■"/>
            </a:pPr>
            <a:r>
              <a:rPr lang="sv"/>
              <a:t>Fatta beslut - en beslutsfas</a:t>
            </a:r>
            <a:endParaRPr/>
          </a:p>
          <a:p>
            <a:pPr indent="-317500" lvl="2" marL="1371600" rtl="0" algn="l">
              <a:spcBef>
                <a:spcPts val="0"/>
              </a:spcBef>
              <a:spcAft>
                <a:spcPts val="0"/>
              </a:spcAft>
              <a:buSzPts val="1400"/>
              <a:buChar char="■"/>
            </a:pPr>
            <a:r>
              <a:rPr lang="sv"/>
              <a:t>Acceptera och implementera beslutet - en implementeringsfas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84"/>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Effektiva teammedlemmar</a:t>
            </a:r>
            <a:endParaRPr/>
          </a:p>
          <a:p>
            <a:pPr indent="0" lvl="0" marL="0" rtl="0" algn="l">
              <a:spcBef>
                <a:spcPts val="0"/>
              </a:spcBef>
              <a:spcAft>
                <a:spcPts val="0"/>
              </a:spcAft>
              <a:buNone/>
            </a:pPr>
            <a:r>
              <a:t/>
            </a:r>
            <a:endParaRPr b="1"/>
          </a:p>
        </p:txBody>
      </p:sp>
      <p:sp>
        <p:nvSpPr>
          <p:cNvPr id="514" name="Google Shape;514;p84"/>
          <p:cNvSpPr txBox="1"/>
          <p:nvPr>
            <p:ph idx="1" type="body"/>
          </p:nvPr>
        </p:nvSpPr>
        <p:spPr>
          <a:xfrm>
            <a:off x="1617050" y="1152475"/>
            <a:ext cx="7215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Se till att det råder sammanhållning och samarbete i gruppen för det ger följande positiva effekter</a:t>
            </a:r>
            <a:endParaRPr/>
          </a:p>
          <a:p>
            <a:pPr indent="-317500" lvl="1" marL="914400" rtl="0" algn="l">
              <a:spcBef>
                <a:spcPts val="0"/>
              </a:spcBef>
              <a:spcAft>
                <a:spcPts val="0"/>
              </a:spcAft>
              <a:buSzPts val="1400"/>
              <a:buChar char="○"/>
            </a:pPr>
            <a:r>
              <a:rPr lang="sv"/>
              <a:t>Större konformitet</a:t>
            </a:r>
            <a:endParaRPr/>
          </a:p>
          <a:p>
            <a:pPr indent="-317500" lvl="1" marL="914400" rtl="0" algn="l">
              <a:spcBef>
                <a:spcPts val="0"/>
              </a:spcBef>
              <a:spcAft>
                <a:spcPts val="0"/>
              </a:spcAft>
              <a:buSzPts val="1400"/>
              <a:buChar char="○"/>
            </a:pPr>
            <a:r>
              <a:rPr lang="sv"/>
              <a:t>Gruppen får större inflytande över sina medlemmar</a:t>
            </a:r>
            <a:endParaRPr/>
          </a:p>
          <a:p>
            <a:pPr indent="-317500" lvl="1" marL="914400" rtl="0" algn="l">
              <a:spcBef>
                <a:spcPts val="0"/>
              </a:spcBef>
              <a:spcAft>
                <a:spcPts val="0"/>
              </a:spcAft>
              <a:buSzPts val="1400"/>
              <a:buChar char="○"/>
            </a:pPr>
            <a:r>
              <a:rPr lang="sv"/>
              <a:t>Medlemmarna blir mer nöjda med gruppen</a:t>
            </a:r>
            <a:endParaRPr/>
          </a:p>
          <a:p>
            <a:pPr indent="-317500" lvl="1" marL="914400" rtl="0" algn="l">
              <a:spcBef>
                <a:spcPts val="0"/>
              </a:spcBef>
              <a:spcAft>
                <a:spcPts val="0"/>
              </a:spcAft>
              <a:buSzPts val="1400"/>
              <a:buChar char="○"/>
            </a:pPr>
            <a:r>
              <a:rPr lang="sv"/>
              <a:t>Gruppen blir mer integrerad</a:t>
            </a:r>
            <a:endParaRPr/>
          </a:p>
          <a:p>
            <a:pPr indent="-317500" lvl="1" marL="914400" rtl="0" algn="l">
              <a:spcBef>
                <a:spcPts val="0"/>
              </a:spcBef>
              <a:spcAft>
                <a:spcPts val="0"/>
              </a:spcAft>
              <a:buSzPts val="1400"/>
              <a:buChar char="○"/>
            </a:pPr>
            <a:r>
              <a:rPr lang="sv"/>
              <a:t>Ökat samarbete</a:t>
            </a:r>
            <a:endParaRPr/>
          </a:p>
        </p:txBody>
      </p:sp>
      <p:pic>
        <p:nvPicPr>
          <p:cNvPr descr="File:Jan Piltz and coworkers." id="515" name="Google Shape;515;p84"/>
          <p:cNvPicPr preferRelativeResize="0"/>
          <p:nvPr/>
        </p:nvPicPr>
        <p:blipFill rotWithShape="1">
          <a:blip r:embed="rId3">
            <a:alphaModFix/>
          </a:blip>
          <a:srcRect b="-12279" l="-128372" r="4258" t="-139355"/>
          <a:stretch/>
        </p:blipFill>
        <p:spPr>
          <a:xfrm>
            <a:off x="1384917" y="154975"/>
            <a:ext cx="7098667"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85"/>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Detta kännetecknar samarbetande grupper</a:t>
            </a:r>
            <a:endParaRPr/>
          </a:p>
        </p:txBody>
      </p:sp>
      <p:sp>
        <p:nvSpPr>
          <p:cNvPr id="521" name="Google Shape;521;p85"/>
          <p:cNvSpPr txBox="1"/>
          <p:nvPr>
            <p:ph idx="1" type="body"/>
          </p:nvPr>
        </p:nvSpPr>
        <p:spPr>
          <a:xfrm>
            <a:off x="1617050" y="1152475"/>
            <a:ext cx="7215300" cy="3416400"/>
          </a:xfrm>
          <a:prstGeom prst="rect">
            <a:avLst/>
          </a:prstGeom>
          <a:solidFill>
            <a:srgbClr val="F4CCCC"/>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Effektivare kommunikation</a:t>
            </a:r>
            <a:endParaRPr/>
          </a:p>
          <a:p>
            <a:pPr indent="-342900" lvl="0" marL="457200" rtl="0" algn="l">
              <a:spcBef>
                <a:spcPts val="0"/>
              </a:spcBef>
              <a:spcAft>
                <a:spcPts val="0"/>
              </a:spcAft>
              <a:buSzPts val="1800"/>
              <a:buChar char="●"/>
            </a:pPr>
            <a:r>
              <a:rPr lang="sv"/>
              <a:t>En vänligare gruppanda</a:t>
            </a:r>
            <a:endParaRPr/>
          </a:p>
          <a:p>
            <a:pPr indent="-342900" lvl="0" marL="457200" rtl="0" algn="l">
              <a:spcBef>
                <a:spcPts val="0"/>
              </a:spcBef>
              <a:spcAft>
                <a:spcPts val="0"/>
              </a:spcAft>
              <a:buSzPts val="1800"/>
              <a:buChar char="●"/>
            </a:pPr>
            <a:r>
              <a:rPr lang="sv"/>
              <a:t>Individen har en starkare önskan om att arbeta med gruppens uppgifter</a:t>
            </a:r>
            <a:endParaRPr/>
          </a:p>
          <a:p>
            <a:pPr indent="-342900" lvl="0" marL="457200" rtl="0" algn="l">
              <a:spcBef>
                <a:spcPts val="0"/>
              </a:spcBef>
              <a:spcAft>
                <a:spcPts val="0"/>
              </a:spcAft>
              <a:buSzPts val="1800"/>
              <a:buChar char="●"/>
            </a:pPr>
            <a:r>
              <a:rPr lang="sv"/>
              <a:t>Starkare känslor och engagemang för gruppen</a:t>
            </a:r>
            <a:endParaRPr/>
          </a:p>
          <a:p>
            <a:pPr indent="-342900" lvl="0" marL="457200" rtl="0" algn="l">
              <a:spcBef>
                <a:spcPts val="0"/>
              </a:spcBef>
              <a:spcAft>
                <a:spcPts val="0"/>
              </a:spcAft>
              <a:buSzPts val="1800"/>
              <a:buChar char="●"/>
            </a:pPr>
            <a:r>
              <a:rPr lang="sv"/>
              <a:t>Ökad arbetsdelning</a:t>
            </a:r>
            <a:endParaRPr/>
          </a:p>
          <a:p>
            <a:pPr indent="-342900" lvl="0" marL="457200" rtl="0" algn="l">
              <a:spcBef>
                <a:spcPts val="0"/>
              </a:spcBef>
              <a:spcAft>
                <a:spcPts val="0"/>
              </a:spcAft>
              <a:buSzPts val="1800"/>
              <a:buChar char="●"/>
            </a:pPr>
            <a:r>
              <a:rPr lang="sv"/>
              <a:t>Större koordination av de enskilda insatserna</a:t>
            </a:r>
            <a:endParaRPr/>
          </a:p>
          <a:p>
            <a:pPr indent="-342900" lvl="0" marL="457200" rtl="0" algn="l">
              <a:spcBef>
                <a:spcPts val="0"/>
              </a:spcBef>
              <a:spcAft>
                <a:spcPts val="0"/>
              </a:spcAft>
              <a:buSzPts val="1800"/>
              <a:buChar char="●"/>
            </a:pPr>
            <a:r>
              <a:rPr lang="sv"/>
              <a:t>Ökad produktivitet</a:t>
            </a:r>
            <a:endParaRPr/>
          </a:p>
          <a:p>
            <a:pPr indent="-342900" lvl="0" marL="457200" rtl="0" algn="l">
              <a:spcBef>
                <a:spcPts val="0"/>
              </a:spcBef>
              <a:spcAft>
                <a:spcPts val="0"/>
              </a:spcAft>
              <a:buSzPts val="1800"/>
              <a:buChar char="●"/>
            </a:pPr>
            <a:r>
              <a:rPr lang="sv"/>
              <a:t>Större tillit och en bättre förankrad och mer varaktig enighet</a:t>
            </a:r>
            <a:endParaRPr/>
          </a:p>
          <a:p>
            <a:pPr indent="-342900" lvl="0" marL="457200" rtl="0" algn="l">
              <a:spcBef>
                <a:spcPts val="0"/>
              </a:spcBef>
              <a:spcAft>
                <a:spcPts val="0"/>
              </a:spcAft>
              <a:buSzPts val="1800"/>
              <a:buChar char="●"/>
            </a:pPr>
            <a:r>
              <a:rPr lang="sv"/>
              <a:t>Bättre förmåga att lösa konflikter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86"/>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Hur det effektiva teamet hanterar sina konflikter</a:t>
            </a:r>
            <a:endParaRPr/>
          </a:p>
        </p:txBody>
      </p:sp>
      <p:sp>
        <p:nvSpPr>
          <p:cNvPr id="527" name="Google Shape;527;p86"/>
          <p:cNvSpPr txBox="1"/>
          <p:nvPr>
            <p:ph idx="1" type="body"/>
          </p:nvPr>
        </p:nvSpPr>
        <p:spPr>
          <a:xfrm>
            <a:off x="1617050" y="1375650"/>
            <a:ext cx="7215300" cy="3269100"/>
          </a:xfrm>
          <a:prstGeom prst="rect">
            <a:avLst/>
          </a:prstGeom>
          <a:solidFill>
            <a:srgbClr val="FFF2CC"/>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Medlemmarna kommunicerar sina uppfattningar klart och öppet</a:t>
            </a:r>
            <a:endParaRPr/>
          </a:p>
          <a:p>
            <a:pPr indent="-342900" lvl="0" marL="457200" rtl="0" algn="l">
              <a:spcBef>
                <a:spcPts val="0"/>
              </a:spcBef>
              <a:spcAft>
                <a:spcPts val="0"/>
              </a:spcAft>
              <a:buSzPts val="1800"/>
              <a:buChar char="●"/>
            </a:pPr>
            <a:r>
              <a:rPr lang="sv"/>
              <a:t>De undviker generaliseringar och är istället specifika</a:t>
            </a:r>
            <a:endParaRPr/>
          </a:p>
          <a:p>
            <a:pPr indent="-342900" lvl="0" marL="457200" rtl="0" algn="l">
              <a:spcBef>
                <a:spcPts val="0"/>
              </a:spcBef>
              <a:spcAft>
                <a:spcPts val="0"/>
              </a:spcAft>
              <a:buSzPts val="1800"/>
              <a:buChar char="●"/>
            </a:pPr>
            <a:r>
              <a:rPr lang="sv"/>
              <a:t>De talar om tillit och samarbete i sina diskussioner</a:t>
            </a:r>
            <a:endParaRPr/>
          </a:p>
          <a:p>
            <a:pPr indent="-342900" lvl="0" marL="457200" rtl="0" algn="l">
              <a:spcBef>
                <a:spcPts val="0"/>
              </a:spcBef>
              <a:spcAft>
                <a:spcPts val="0"/>
              </a:spcAft>
              <a:buSzPts val="1800"/>
              <a:buChar char="●"/>
            </a:pPr>
            <a:r>
              <a:rPr lang="sv"/>
              <a:t>De visar initialt samarbetsvilja gentemot de som beter sig konkurrensinriktat</a:t>
            </a:r>
            <a:endParaRPr/>
          </a:p>
          <a:p>
            <a:pPr indent="-342900" lvl="0" marL="457200" rtl="0" algn="l">
              <a:spcBef>
                <a:spcPts val="0"/>
              </a:spcBef>
              <a:spcAft>
                <a:spcPts val="0"/>
              </a:spcAft>
              <a:buSzPts val="1800"/>
              <a:buChar char="●"/>
            </a:pPr>
            <a:r>
              <a:rPr lang="sv"/>
              <a:t>Om det konkurrensinriktade beteende fortgår börjar teamets medlemmar argumentera för sin sak, för att kunna exemplifiera att samarbetsinriktat beteende är att föredra</a:t>
            </a:r>
            <a:endParaRPr/>
          </a:p>
          <a:p>
            <a:pPr indent="-342900" lvl="0" marL="457200" rtl="0" algn="l">
              <a:spcBef>
                <a:spcPts val="0"/>
              </a:spcBef>
              <a:spcAft>
                <a:spcPts val="0"/>
              </a:spcAft>
              <a:buSzPts val="1800"/>
              <a:buChar char="●"/>
            </a:pPr>
            <a:r>
              <a:rPr lang="sv"/>
              <a:t>Förhoppningsvis kan parterna då förhandla sig fram till en lösning som alla vinner på</a:t>
            </a:r>
            <a:endParaRPr/>
          </a:p>
          <a:p>
            <a:pPr indent="0" lvl="0" marL="0" rtl="0" algn="l">
              <a:spcBef>
                <a:spcPts val="160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87"/>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Effektiva teammedlemmar</a:t>
            </a:r>
            <a:endParaRPr/>
          </a:p>
          <a:p>
            <a:pPr indent="0" lvl="0" marL="0" rtl="0" algn="l">
              <a:spcBef>
                <a:spcPts val="0"/>
              </a:spcBef>
              <a:spcAft>
                <a:spcPts val="0"/>
              </a:spcAft>
              <a:buNone/>
            </a:pPr>
            <a:r>
              <a:t/>
            </a:r>
            <a:endParaRPr/>
          </a:p>
        </p:txBody>
      </p:sp>
      <p:sp>
        <p:nvSpPr>
          <p:cNvPr id="533" name="Google Shape;533;p87"/>
          <p:cNvSpPr txBox="1"/>
          <p:nvPr>
            <p:ph idx="1" type="body"/>
          </p:nvPr>
        </p:nvSpPr>
        <p:spPr>
          <a:xfrm>
            <a:off x="1617050" y="1152475"/>
            <a:ext cx="7215300" cy="3416400"/>
          </a:xfrm>
          <a:prstGeom prst="rect">
            <a:avLst/>
          </a:prstGeom>
          <a:solidFill>
            <a:srgbClr val="D9EAD3"/>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Integrera med andra utanför gruppen på sätt som gynnar gruppens integrering i och samarbete med den vidare organisatoriska kontexten</a:t>
            </a:r>
            <a:endParaRPr/>
          </a:p>
          <a:p>
            <a:pPr indent="-317500" lvl="1" marL="914400" rtl="0" algn="l">
              <a:spcBef>
                <a:spcPts val="0"/>
              </a:spcBef>
              <a:spcAft>
                <a:spcPts val="0"/>
              </a:spcAft>
              <a:buSzPts val="1400"/>
              <a:buChar char="○"/>
            </a:pPr>
            <a:r>
              <a:rPr lang="sv"/>
              <a:t>Förhandlingar - i exempelvis kommittéer och tvärgrupper</a:t>
            </a:r>
            <a:endParaRPr/>
          </a:p>
          <a:p>
            <a:pPr indent="-317500" lvl="1" marL="914400" rtl="0" algn="l">
              <a:spcBef>
                <a:spcPts val="0"/>
              </a:spcBef>
              <a:spcAft>
                <a:spcPts val="0"/>
              </a:spcAft>
              <a:buSzPts val="1400"/>
              <a:buChar char="○"/>
            </a:pPr>
            <a:r>
              <a:rPr lang="sv"/>
              <a:t>Informationsutbyte och skanning - ett slags omvärldsanalys inom organisationen</a:t>
            </a:r>
            <a:endParaRPr/>
          </a:p>
          <a:p>
            <a:pPr indent="-317500" lvl="1" marL="914400" rtl="0" algn="l">
              <a:spcBef>
                <a:spcPts val="0"/>
              </a:spcBef>
              <a:spcAft>
                <a:spcPts val="0"/>
              </a:spcAft>
              <a:buSzPts val="1400"/>
              <a:buChar char="○"/>
            </a:pPr>
            <a:r>
              <a:rPr lang="sv"/>
              <a:t>Buffring - ett slags selektering över vad gruppen bör ta in och befatta sig med</a:t>
            </a:r>
            <a:endParaRPr/>
          </a:p>
          <a:p>
            <a:pPr indent="-317500" lvl="1" marL="914400" rtl="0" algn="l">
              <a:spcBef>
                <a:spcPts val="0"/>
              </a:spcBef>
              <a:spcAft>
                <a:spcPts val="0"/>
              </a:spcAft>
              <a:buSzPts val="1400"/>
              <a:buChar char="○"/>
            </a:pPr>
            <a:r>
              <a:rPr lang="sv"/>
              <a:t>Strategiskt Management och Profilerande Management - att lobba för sitt arbete eller liera sig med andra grupper i strategiskt syfte</a:t>
            </a:r>
            <a:endParaRPr/>
          </a:p>
          <a:p>
            <a:pPr indent="0" lvl="0" marL="457200" rtl="0" algn="l">
              <a:spcBef>
                <a:spcPts val="1600"/>
              </a:spcBef>
              <a:spcAft>
                <a:spcPts val="1600"/>
              </a:spcAft>
              <a:buNone/>
            </a:pPr>
            <a:r>
              <a:rPr lang="sv"/>
              <a:t>Det effektiva teamet anstränger sig även för att underlätta ledarens ansträngningar för att få gruppen att nå målen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88"/>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Effektivt teamledarskap - Fas 1</a:t>
            </a:r>
            <a:endParaRPr/>
          </a:p>
        </p:txBody>
      </p:sp>
      <p:sp>
        <p:nvSpPr>
          <p:cNvPr id="539" name="Google Shape;539;p88"/>
          <p:cNvSpPr txBox="1"/>
          <p:nvPr>
            <p:ph idx="1" type="body"/>
          </p:nvPr>
        </p:nvSpPr>
        <p:spPr>
          <a:xfrm>
            <a:off x="1617050" y="1152475"/>
            <a:ext cx="7215300" cy="3605700"/>
          </a:xfrm>
          <a:prstGeom prst="rect">
            <a:avLst/>
          </a:prstGeom>
          <a:solidFill>
            <a:srgbClr val="D0E0E3"/>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Åta dig inte alla ledaruppdrag som du erbjuds</a:t>
            </a:r>
            <a:endParaRPr/>
          </a:p>
          <a:p>
            <a:pPr indent="-342900" lvl="0" marL="457200" rtl="0" algn="l">
              <a:spcBef>
                <a:spcPts val="0"/>
              </a:spcBef>
              <a:spcAft>
                <a:spcPts val="0"/>
              </a:spcAft>
              <a:buSzPts val="1800"/>
              <a:buChar char="●"/>
            </a:pPr>
            <a:r>
              <a:rPr lang="sv"/>
              <a:t>Anpassa din ledarstil så den uppfyller gruppens utvecklingsbehov vid en viss tidpunkt</a:t>
            </a:r>
            <a:endParaRPr/>
          </a:p>
          <a:p>
            <a:pPr indent="-342900" lvl="0" marL="457200" rtl="0" algn="l">
              <a:spcBef>
                <a:spcPts val="0"/>
              </a:spcBef>
              <a:spcAft>
                <a:spcPts val="0"/>
              </a:spcAft>
              <a:buSzPts val="1800"/>
              <a:buChar char="●"/>
            </a:pPr>
            <a:r>
              <a:rPr lang="sv"/>
              <a:t>Ledarskap på stadium 1: var en styrande och självklar ledare</a:t>
            </a:r>
            <a:endParaRPr/>
          </a:p>
          <a:p>
            <a:pPr indent="-317500" lvl="1" marL="914400" rtl="0" algn="l">
              <a:spcBef>
                <a:spcPts val="0"/>
              </a:spcBef>
              <a:spcAft>
                <a:spcPts val="0"/>
              </a:spcAft>
              <a:buSzPts val="1400"/>
              <a:buChar char="○"/>
            </a:pPr>
            <a:r>
              <a:rPr lang="sv"/>
              <a:t>Se till att minska medlemmarnas ängslan, otrygghet och rädsla för att bli avvisade</a:t>
            </a:r>
            <a:endParaRPr/>
          </a:p>
          <a:p>
            <a:pPr indent="-317500" lvl="1" marL="914400" rtl="0" algn="l">
              <a:spcBef>
                <a:spcPts val="0"/>
              </a:spcBef>
              <a:spcAft>
                <a:spcPts val="0"/>
              </a:spcAft>
              <a:buSzPts val="1400"/>
              <a:buChar char="○"/>
            </a:pPr>
            <a:r>
              <a:rPr lang="sv"/>
              <a:t>Ge positiv feedback</a:t>
            </a:r>
            <a:endParaRPr/>
          </a:p>
          <a:p>
            <a:pPr indent="-317500" lvl="1" marL="914400" rtl="0" algn="l">
              <a:spcBef>
                <a:spcPts val="0"/>
              </a:spcBef>
              <a:spcAft>
                <a:spcPts val="0"/>
              </a:spcAft>
              <a:buSzPts val="1400"/>
              <a:buChar char="○"/>
            </a:pPr>
            <a:r>
              <a:rPr lang="sv"/>
              <a:t>Skapa öppna diskussioner om mål, värden och uppgifter</a:t>
            </a:r>
            <a:endParaRPr/>
          </a:p>
          <a:p>
            <a:pPr indent="-317500" lvl="1" marL="914400" rtl="0" algn="l">
              <a:spcBef>
                <a:spcPts val="0"/>
              </a:spcBef>
              <a:spcAft>
                <a:spcPts val="0"/>
              </a:spcAft>
              <a:buSzPts val="1400"/>
              <a:buChar char="○"/>
            </a:pPr>
            <a:r>
              <a:rPr lang="sv"/>
              <a:t>Se till att medlemmarna känner sig kompetenta genom att erbjuda handledning, träning och utbildning i uppgifts- och processrelaterade aktiviteter</a:t>
            </a:r>
            <a:endParaRPr/>
          </a:p>
          <a:p>
            <a:pPr indent="-317500" lvl="1" marL="914400" rtl="0" algn="l">
              <a:spcBef>
                <a:spcPts val="0"/>
              </a:spcBef>
              <a:spcAft>
                <a:spcPts val="0"/>
              </a:spcAft>
              <a:buSzPts val="1400"/>
              <a:buChar char="○"/>
            </a:pPr>
            <a:r>
              <a:rPr lang="sv"/>
              <a:t>Sätt upp högpresterande normer och ta fram de resurser som krävs</a:t>
            </a:r>
            <a:endParaRPr/>
          </a:p>
          <a:p>
            <a:pPr indent="-317500" lvl="1" marL="914400" rtl="0" algn="l">
              <a:spcBef>
                <a:spcPts val="0"/>
              </a:spcBef>
              <a:spcAft>
                <a:spcPts val="0"/>
              </a:spcAft>
              <a:buSzPts val="1400"/>
              <a:buChar char="○"/>
            </a:pPr>
            <a:r>
              <a:rPr lang="sv"/>
              <a:t>Hantera gruppens förhållande till omgivningen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3"/>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Teamutveckling enligt Susan Wheelan</a:t>
            </a:r>
            <a:endParaRPr/>
          </a:p>
        </p:txBody>
      </p:sp>
      <p:sp>
        <p:nvSpPr>
          <p:cNvPr id="303" name="Google Shape;303;p53"/>
          <p:cNvSpPr txBox="1"/>
          <p:nvPr>
            <p:ph idx="1" type="body"/>
          </p:nvPr>
        </p:nvSpPr>
        <p:spPr>
          <a:xfrm>
            <a:off x="1617050" y="1152475"/>
            <a:ext cx="7215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Susan Wheelans IMGD-teori över ett </a:t>
            </a:r>
            <a:r>
              <a:rPr b="1" lang="sv"/>
              <a:t>teams utvecklas</a:t>
            </a:r>
            <a:r>
              <a:rPr lang="sv"/>
              <a:t> med hjälp av </a:t>
            </a:r>
            <a:r>
              <a:rPr b="1" lang="sv"/>
              <a:t>samarbete</a:t>
            </a:r>
            <a:r>
              <a:rPr lang="sv"/>
              <a:t> och </a:t>
            </a:r>
            <a:r>
              <a:rPr b="1" lang="sv"/>
              <a:t>kommunikation</a:t>
            </a:r>
            <a:endParaRPr b="1"/>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304" name="Google Shape;304;p53"/>
          <p:cNvPicPr preferRelativeResize="0"/>
          <p:nvPr/>
        </p:nvPicPr>
        <p:blipFill>
          <a:blip r:embed="rId3">
            <a:alphaModFix/>
          </a:blip>
          <a:stretch>
            <a:fillRect/>
          </a:stretch>
        </p:blipFill>
        <p:spPr>
          <a:xfrm>
            <a:off x="1518700" y="1865095"/>
            <a:ext cx="7313650" cy="2888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89"/>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Ledarskap på stadium 2</a:t>
            </a:r>
            <a:endParaRPr/>
          </a:p>
        </p:txBody>
      </p:sp>
      <p:sp>
        <p:nvSpPr>
          <p:cNvPr id="545" name="Google Shape;545;p89"/>
          <p:cNvSpPr txBox="1"/>
          <p:nvPr>
            <p:ph idx="1" type="body"/>
          </p:nvPr>
        </p:nvSpPr>
        <p:spPr>
          <a:xfrm>
            <a:off x="1617050" y="1152475"/>
            <a:ext cx="7215300" cy="3416400"/>
          </a:xfrm>
          <a:prstGeom prst="rect">
            <a:avLst/>
          </a:prstGeom>
          <a:solidFill>
            <a:srgbClr val="CFE2F3"/>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När medlemmarna börjar kräva större inflytande över gruppens styrning, se till att successivt ge dem ett sådant mandat</a:t>
            </a:r>
            <a:endParaRPr/>
          </a:p>
          <a:p>
            <a:pPr indent="-342900" lvl="0" marL="457200" rtl="0" algn="l">
              <a:spcBef>
                <a:spcPts val="0"/>
              </a:spcBef>
              <a:spcAft>
                <a:spcPts val="0"/>
              </a:spcAft>
              <a:buSzPts val="1800"/>
              <a:buChar char="●"/>
            </a:pPr>
            <a:r>
              <a:rPr lang="sv"/>
              <a:t>Ta inte angrepp och utmaningar personligt</a:t>
            </a:r>
            <a:endParaRPr/>
          </a:p>
          <a:p>
            <a:pPr indent="-342900" lvl="0" marL="457200" rtl="0" algn="l">
              <a:spcBef>
                <a:spcPts val="0"/>
              </a:spcBef>
              <a:spcAft>
                <a:spcPts val="0"/>
              </a:spcAft>
              <a:buSzPts val="1800"/>
              <a:buChar char="●"/>
            </a:pPr>
            <a:r>
              <a:rPr lang="sv"/>
              <a:t>Underlätta öppna diskussioner och konfliktlösning kring värden, mål och ledarskap</a:t>
            </a:r>
            <a:endParaRPr/>
          </a:p>
        </p:txBody>
      </p:sp>
      <p:pic>
        <p:nvPicPr>
          <p:cNvPr descr="Anger Management by Fleet-Feet" id="546" name="Google Shape;546;p89"/>
          <p:cNvPicPr preferRelativeResize="0"/>
          <p:nvPr/>
        </p:nvPicPr>
        <p:blipFill rotWithShape="1">
          <a:blip r:embed="rId3">
            <a:alphaModFix/>
          </a:blip>
          <a:srcRect b="16051" l="0" r="0" t="16051"/>
          <a:stretch/>
        </p:blipFill>
        <p:spPr>
          <a:xfrm>
            <a:off x="3443925" y="2983075"/>
            <a:ext cx="2256150" cy="1400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90"/>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Ledarskap på stadium 3 och 4</a:t>
            </a:r>
            <a:endParaRPr/>
          </a:p>
        </p:txBody>
      </p:sp>
      <p:sp>
        <p:nvSpPr>
          <p:cNvPr id="552" name="Google Shape;552;p90"/>
          <p:cNvSpPr txBox="1"/>
          <p:nvPr>
            <p:ph idx="1" type="body"/>
          </p:nvPr>
        </p:nvSpPr>
        <p:spPr>
          <a:xfrm>
            <a:off x="1617050" y="1152475"/>
            <a:ext cx="7215300" cy="3416400"/>
          </a:xfrm>
          <a:prstGeom prst="rect">
            <a:avLst/>
          </a:prstGeom>
          <a:solidFill>
            <a:srgbClr val="EAD1DC"/>
          </a:solidFill>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sv"/>
              <a:t>Involvera medlemmarna i gruppens ledarskapsfunktioner</a:t>
            </a:r>
            <a:endParaRPr/>
          </a:p>
          <a:p>
            <a:pPr indent="-342900" lvl="0" marL="457200" rtl="0" algn="l">
              <a:spcBef>
                <a:spcPts val="0"/>
              </a:spcBef>
              <a:spcAft>
                <a:spcPts val="0"/>
              </a:spcAft>
              <a:buSzPts val="1800"/>
              <a:buChar char="●"/>
            </a:pPr>
            <a:r>
              <a:rPr lang="sv"/>
              <a:t>Uppmuntra gruppen att göra de förändringar av gruppstrukturen som krävs för att produktiviteten ska öka</a:t>
            </a:r>
            <a:endParaRPr/>
          </a:p>
          <a:p>
            <a:pPr indent="-342900" lvl="0" marL="457200" rtl="0" algn="l">
              <a:spcBef>
                <a:spcPts val="0"/>
              </a:spcBef>
              <a:spcAft>
                <a:spcPts val="0"/>
              </a:spcAft>
              <a:buSzPts val="1800"/>
              <a:buChar char="●"/>
            </a:pPr>
            <a:r>
              <a:rPr lang="sv"/>
              <a:t>Delta som en expertmedlem i ditt team</a:t>
            </a:r>
            <a:endParaRPr/>
          </a:p>
          <a:p>
            <a:pPr indent="-342900" lvl="0" marL="457200" rtl="0" algn="l">
              <a:spcBef>
                <a:spcPts val="0"/>
              </a:spcBef>
              <a:spcAft>
                <a:spcPts val="0"/>
              </a:spcAft>
              <a:buSzPts val="1800"/>
              <a:buChar char="●"/>
            </a:pPr>
            <a:r>
              <a:rPr lang="sv"/>
              <a:t>Fortsätt att följa teamprocesserna och var särskilt uppmärksam på tecken som kan tyda på regression</a:t>
            </a:r>
            <a:endParaRPr/>
          </a:p>
          <a:p>
            <a:pPr indent="-342900" lvl="0" marL="457200" rtl="0" algn="l">
              <a:spcBef>
                <a:spcPts val="0"/>
              </a:spcBef>
              <a:spcAft>
                <a:spcPts val="0"/>
              </a:spcAft>
              <a:buSzPts val="1800"/>
              <a:buChar char="●"/>
            </a:pPr>
            <a:r>
              <a:rPr lang="sv"/>
              <a:t>Gör regelbundna granskningar av organisationens stöd</a:t>
            </a:r>
            <a:endParaRPr/>
          </a:p>
          <a:p>
            <a:pPr indent="-342900" lvl="0" marL="457200" rtl="0" algn="l">
              <a:spcBef>
                <a:spcPts val="0"/>
              </a:spcBef>
              <a:spcAft>
                <a:spcPts val="0"/>
              </a:spcAft>
              <a:buSzPts val="1800"/>
              <a:buChar char="●"/>
            </a:pPr>
            <a:r>
              <a:rPr lang="sv"/>
              <a:t>Var en effektiv gruppmedlem oavsett vilket stadium som din grupp befinner sig på</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91"/>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Litteratur</a:t>
            </a:r>
            <a:endParaRPr/>
          </a:p>
        </p:txBody>
      </p:sp>
      <p:sp>
        <p:nvSpPr>
          <p:cNvPr id="558" name="Google Shape;558;p91"/>
          <p:cNvSpPr txBox="1"/>
          <p:nvPr>
            <p:ph idx="1" type="body"/>
          </p:nvPr>
        </p:nvSpPr>
        <p:spPr>
          <a:xfrm>
            <a:off x="1617050" y="1152475"/>
            <a:ext cx="7215300" cy="3416400"/>
          </a:xfrm>
          <a:prstGeom prst="rect">
            <a:avLst/>
          </a:prstGeom>
          <a:solidFill>
            <a:srgbClr val="EAD1DC"/>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sv">
                <a:solidFill>
                  <a:schemeClr val="dk1"/>
                </a:solidFill>
              </a:rPr>
              <a:t>Gunnarsson, Stefan. (2016). </a:t>
            </a:r>
            <a:r>
              <a:rPr i="1" lang="sv">
                <a:solidFill>
                  <a:schemeClr val="dk1"/>
                </a:solidFill>
              </a:rPr>
              <a:t>Feedback - medvetna mötens magi. </a:t>
            </a:r>
            <a:r>
              <a:rPr lang="sv">
                <a:solidFill>
                  <a:schemeClr val="dk1"/>
                </a:solidFill>
              </a:rPr>
              <a:t>gunnarsonsforlag.se.</a:t>
            </a:r>
            <a:endParaRPr>
              <a:solidFill>
                <a:schemeClr val="dk1"/>
              </a:solidFill>
            </a:endParaRPr>
          </a:p>
          <a:p>
            <a:pPr indent="0" lvl="0" marL="0" rtl="0" algn="l">
              <a:lnSpc>
                <a:spcPct val="100000"/>
              </a:lnSpc>
              <a:spcBef>
                <a:spcPts val="0"/>
              </a:spcBef>
              <a:spcAft>
                <a:spcPts val="0"/>
              </a:spcAft>
              <a:buNone/>
            </a:pPr>
            <a:r>
              <a:t/>
            </a:r>
            <a:endParaRPr/>
          </a:p>
          <a:p>
            <a:pPr indent="0" lvl="0" marL="0" rtl="0" algn="l">
              <a:lnSpc>
                <a:spcPct val="100000"/>
              </a:lnSpc>
              <a:spcBef>
                <a:spcPts val="1600"/>
              </a:spcBef>
              <a:spcAft>
                <a:spcPts val="0"/>
              </a:spcAft>
              <a:buNone/>
            </a:pPr>
            <a:r>
              <a:rPr lang="sv"/>
              <a:t>Nilsson,B. &amp; Waldemarsson, A. (2016). </a:t>
            </a:r>
            <a:r>
              <a:rPr i="1" lang="sv"/>
              <a:t>Kommunikation: samspel mellan människor.</a:t>
            </a:r>
            <a:r>
              <a:rPr lang="sv"/>
              <a:t> (4. uppl.) Lund: Studentlitteratur.</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Clr>
                <a:schemeClr val="dk1"/>
              </a:buClr>
              <a:buSzPts val="1100"/>
              <a:buFont typeface="Arial"/>
              <a:buNone/>
            </a:pPr>
            <a:r>
              <a:rPr lang="sv"/>
              <a:t>Wheelan, S.A. (2013). </a:t>
            </a:r>
            <a:r>
              <a:rPr i="1" lang="sv"/>
              <a:t>Att skapa effektiva team</a:t>
            </a:r>
            <a:r>
              <a:rPr lang="sv"/>
              <a:t>. (2. uppl.) Lund: Studentlitteratur.</a:t>
            </a:r>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54"/>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Varför behöver vi grupper?</a:t>
            </a:r>
            <a:endParaRPr/>
          </a:p>
        </p:txBody>
      </p:sp>
      <p:sp>
        <p:nvSpPr>
          <p:cNvPr id="310" name="Google Shape;310;p54"/>
          <p:cNvSpPr txBox="1"/>
          <p:nvPr>
            <p:ph idx="1" type="body"/>
          </p:nvPr>
        </p:nvSpPr>
        <p:spPr>
          <a:xfrm>
            <a:off x="1617050" y="1152475"/>
            <a:ext cx="7215300" cy="3416400"/>
          </a:xfrm>
          <a:prstGeom prst="rect">
            <a:avLst/>
          </a:prstGeom>
          <a:solidFill>
            <a:srgbClr val="D9EAD3"/>
          </a:solidFill>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sv" sz="2000"/>
              <a:t>Mycket av vår framgång och </a:t>
            </a:r>
            <a:r>
              <a:rPr lang="sv" sz="2000"/>
              <a:t>utveckling</a:t>
            </a:r>
            <a:r>
              <a:rPr lang="sv" sz="2000"/>
              <a:t> som art hänger på kollektivt liv och överlevnad.</a:t>
            </a:r>
            <a:endParaRPr sz="2000"/>
          </a:p>
          <a:p>
            <a:pPr indent="-355600" lvl="0" marL="457200" rtl="0" algn="l">
              <a:spcBef>
                <a:spcPts val="0"/>
              </a:spcBef>
              <a:spcAft>
                <a:spcPts val="0"/>
              </a:spcAft>
              <a:buSzPts val="2000"/>
              <a:buAutoNum type="arabicPeriod"/>
            </a:pPr>
            <a:r>
              <a:rPr lang="sv" sz="2000"/>
              <a:t>Dagens komplexa arbetsliv kräver ofta en hel arbetsgrupp, där varje individ representerar en viss kompetens.</a:t>
            </a:r>
            <a:endParaRPr sz="2000"/>
          </a:p>
          <a:p>
            <a:pPr indent="-355600" lvl="0" marL="457200" rtl="0" algn="l">
              <a:spcBef>
                <a:spcPts val="0"/>
              </a:spcBef>
              <a:spcAft>
                <a:spcPts val="0"/>
              </a:spcAft>
              <a:buSzPts val="2000"/>
              <a:buAutoNum type="arabicPeriod"/>
            </a:pPr>
            <a:r>
              <a:rPr lang="sv" sz="2000"/>
              <a:t>Samarbetsförmågan och medarbetarkompetensen blir då en förutsättning för att kunna skapa resultat.</a:t>
            </a:r>
            <a:endParaRPr sz="2000"/>
          </a:p>
          <a:p>
            <a:pPr indent="-355600" lvl="0" marL="457200" rtl="0" algn="l">
              <a:spcBef>
                <a:spcPts val="0"/>
              </a:spcBef>
              <a:spcAft>
                <a:spcPts val="0"/>
              </a:spcAft>
              <a:buSzPts val="2000"/>
              <a:buAutoNum type="arabicPeriod"/>
            </a:pPr>
            <a:r>
              <a:rPr lang="sv" sz="2000"/>
              <a:t>Ensam är mycket sällan stark - vi lär oss av och med varandra.</a:t>
            </a:r>
            <a:endParaRPr sz="2000"/>
          </a:p>
          <a:p>
            <a:pPr indent="0" lvl="0" marL="457200" rtl="0" algn="l">
              <a:spcBef>
                <a:spcPts val="1600"/>
              </a:spcBef>
              <a:spcAft>
                <a:spcPts val="1600"/>
              </a:spcAft>
              <a:buNone/>
            </a:pPr>
            <a:r>
              <a:t/>
            </a:r>
            <a:endParaRPr sz="2000"/>
          </a:p>
        </p:txBody>
      </p:sp>
      <p:sp>
        <p:nvSpPr>
          <p:cNvPr id="311" name="Google Shape;311;p54"/>
          <p:cNvSpPr/>
          <p:nvPr/>
        </p:nvSpPr>
        <p:spPr>
          <a:xfrm>
            <a:off x="4093975" y="4025350"/>
            <a:ext cx="1692600" cy="9366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sv"/>
              <a:t>Sker allt i grupp?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55"/>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Vikten av att organisationen stöder teamen</a:t>
            </a:r>
            <a:endParaRPr/>
          </a:p>
        </p:txBody>
      </p:sp>
      <p:sp>
        <p:nvSpPr>
          <p:cNvPr id="317" name="Google Shape;317;p55"/>
          <p:cNvSpPr txBox="1"/>
          <p:nvPr>
            <p:ph idx="1" type="body"/>
          </p:nvPr>
        </p:nvSpPr>
        <p:spPr>
          <a:xfrm>
            <a:off x="1617050" y="1152475"/>
            <a:ext cx="7215300" cy="3416400"/>
          </a:xfrm>
          <a:prstGeom prst="rect">
            <a:avLst/>
          </a:prstGeom>
          <a:solidFill>
            <a:srgbClr val="C9DAF8"/>
          </a:solidFill>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sv" sz="2000"/>
              <a:t>Utifrån Wheelans analys av 700 arbetsgrupper bidrog endast: </a:t>
            </a:r>
            <a:endParaRPr sz="2000"/>
          </a:p>
          <a:p>
            <a:pPr indent="-355600" lvl="1" marL="914400" rtl="0" algn="l">
              <a:spcBef>
                <a:spcPts val="0"/>
              </a:spcBef>
              <a:spcAft>
                <a:spcPts val="0"/>
              </a:spcAft>
              <a:buSzPts val="2000"/>
              <a:buChar char="○"/>
            </a:pPr>
            <a:r>
              <a:rPr lang="sv" sz="2000"/>
              <a:t>46 % till förverkligande av verksamhetens målsättningar och bara </a:t>
            </a:r>
            <a:endParaRPr sz="2000"/>
          </a:p>
          <a:p>
            <a:pPr indent="-355600" lvl="1" marL="914400" rtl="0" algn="l">
              <a:spcBef>
                <a:spcPts val="0"/>
              </a:spcBef>
              <a:spcAft>
                <a:spcPts val="0"/>
              </a:spcAft>
              <a:buSzPts val="2000"/>
              <a:buChar char="○"/>
            </a:pPr>
            <a:r>
              <a:rPr lang="sv" sz="2000"/>
              <a:t>17 % kunde betraktas som team</a:t>
            </a:r>
            <a:endParaRPr sz="2000"/>
          </a:p>
          <a:p>
            <a:pPr indent="-355600" lvl="1" marL="914400" rtl="0" algn="l">
              <a:spcBef>
                <a:spcPts val="0"/>
              </a:spcBef>
              <a:spcAft>
                <a:spcPts val="0"/>
              </a:spcAft>
              <a:buSzPts val="2000"/>
              <a:buChar char="○"/>
            </a:pPr>
            <a:r>
              <a:rPr lang="sv" sz="2000"/>
              <a:t>Siffrorna visar att det finns en stor outnyttjad potential i möjlig teamutveckling</a:t>
            </a:r>
            <a:endParaRPr sz="2000"/>
          </a:p>
          <a:p>
            <a:pPr indent="0" lvl="0" marL="0" rtl="0" algn="l">
              <a:spcBef>
                <a:spcPts val="1600"/>
              </a:spcBef>
              <a:spcAft>
                <a:spcPts val="0"/>
              </a:spcAft>
              <a:buNone/>
            </a:pPr>
            <a:r>
              <a:t/>
            </a:r>
            <a:endParaRPr sz="2000"/>
          </a:p>
          <a:p>
            <a:pPr indent="0" lvl="0" marL="0" rtl="0" algn="l">
              <a:spcBef>
                <a:spcPts val="1600"/>
              </a:spcBef>
              <a:spcAft>
                <a:spcPts val="0"/>
              </a:spcAft>
              <a:buNone/>
            </a:pPr>
            <a:r>
              <a:t/>
            </a:r>
            <a:endParaRPr sz="2000"/>
          </a:p>
          <a:p>
            <a:pPr indent="0" lvl="0" marL="0" rtl="0" algn="l">
              <a:spcBef>
                <a:spcPts val="1600"/>
              </a:spcBef>
              <a:spcAft>
                <a:spcPts val="0"/>
              </a:spcAft>
              <a:buNone/>
            </a:pPr>
            <a:r>
              <a:t/>
            </a:r>
            <a:endParaRPr sz="2000"/>
          </a:p>
          <a:p>
            <a:pPr indent="0" lvl="0" marL="0" rtl="0" algn="l">
              <a:spcBef>
                <a:spcPts val="1600"/>
              </a:spcBef>
              <a:spcAft>
                <a:spcPts val="0"/>
              </a:spcAft>
              <a:buNone/>
            </a:pPr>
            <a:r>
              <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sz="2000"/>
          </a:p>
        </p:txBody>
      </p:sp>
      <p:pic>
        <p:nvPicPr>
          <p:cNvPr id="318" name="Google Shape;318;p55"/>
          <p:cNvPicPr preferRelativeResize="0"/>
          <p:nvPr/>
        </p:nvPicPr>
        <p:blipFill>
          <a:blip r:embed="rId3">
            <a:alphaModFix/>
          </a:blip>
          <a:stretch>
            <a:fillRect/>
          </a:stretch>
        </p:blipFill>
        <p:spPr>
          <a:xfrm>
            <a:off x="3369247" y="3790400"/>
            <a:ext cx="2405500" cy="13530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56"/>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Mål på det första stadiet</a:t>
            </a:r>
            <a:endParaRPr/>
          </a:p>
        </p:txBody>
      </p:sp>
      <p:sp>
        <p:nvSpPr>
          <p:cNvPr id="324" name="Google Shape;324;p56"/>
          <p:cNvSpPr txBox="1"/>
          <p:nvPr>
            <p:ph idx="1" type="body"/>
          </p:nvPr>
        </p:nvSpPr>
        <p:spPr>
          <a:xfrm>
            <a:off x="1617050" y="1152475"/>
            <a:ext cx="7215300" cy="3416400"/>
          </a:xfrm>
          <a:prstGeom prst="rect">
            <a:avLst/>
          </a:prstGeom>
          <a:solidFill>
            <a:srgbClr val="D9EAD3"/>
          </a:solidFill>
        </p:spPr>
        <p:txBody>
          <a:bodyPr anchorCtr="0" anchor="t" bIns="91425" lIns="91425" spcFirstLastPara="1" rIns="91425" wrap="square" tIns="91425">
            <a:noAutofit/>
          </a:bodyPr>
          <a:lstStyle/>
          <a:p>
            <a:pPr indent="0" lvl="0" marL="0" rtl="0" algn="l">
              <a:spcBef>
                <a:spcPts val="0"/>
              </a:spcBef>
              <a:spcAft>
                <a:spcPts val="0"/>
              </a:spcAft>
              <a:buNone/>
            </a:pPr>
            <a:r>
              <a:rPr lang="sv"/>
              <a:t>Det övergripande målet är att skapa en organiserad enhet som jobbar mot ett mål</a:t>
            </a:r>
            <a:endParaRPr/>
          </a:p>
          <a:p>
            <a:pPr indent="-342900" lvl="0" marL="457200" rtl="0" algn="l">
              <a:spcBef>
                <a:spcPts val="1600"/>
              </a:spcBef>
              <a:spcAft>
                <a:spcPts val="0"/>
              </a:spcAft>
              <a:buSzPts val="1800"/>
              <a:buChar char="●"/>
            </a:pPr>
            <a:r>
              <a:rPr lang="sv"/>
              <a:t>Skapa tillhörighet (hjärta och mod)</a:t>
            </a:r>
            <a:endParaRPr/>
          </a:p>
          <a:p>
            <a:pPr indent="-342900" lvl="0" marL="457200" rtl="0" algn="l">
              <a:spcBef>
                <a:spcPts val="0"/>
              </a:spcBef>
              <a:spcAft>
                <a:spcPts val="0"/>
              </a:spcAft>
              <a:buSzPts val="1800"/>
              <a:buChar char="●"/>
            </a:pPr>
            <a:r>
              <a:rPr lang="sv"/>
              <a:t>Skapa ordnade och förutsägbara </a:t>
            </a:r>
            <a:endParaRPr/>
          </a:p>
          <a:p>
            <a:pPr indent="-342900" lvl="0" marL="457200" rtl="0" algn="l">
              <a:spcBef>
                <a:spcPts val="0"/>
              </a:spcBef>
              <a:spcAft>
                <a:spcPts val="0"/>
              </a:spcAft>
              <a:buSzPts val="1800"/>
              <a:buChar char="●"/>
            </a:pPr>
            <a:r>
              <a:rPr lang="sv"/>
              <a:t>processer (här kan det kännas som att </a:t>
            </a:r>
            <a:endParaRPr/>
          </a:p>
          <a:p>
            <a:pPr indent="-342900" lvl="0" marL="457200" rtl="0" algn="l">
              <a:spcBef>
                <a:spcPts val="0"/>
              </a:spcBef>
              <a:spcAft>
                <a:spcPts val="0"/>
              </a:spcAft>
              <a:buSzPts val="1800"/>
              <a:buChar char="●"/>
            </a:pPr>
            <a:r>
              <a:rPr lang="sv"/>
              <a:t>bestämma med hela handen)</a:t>
            </a:r>
            <a:endParaRPr/>
          </a:p>
          <a:p>
            <a:pPr indent="-342900" lvl="0" marL="457200" rtl="0" algn="l">
              <a:spcBef>
                <a:spcPts val="0"/>
              </a:spcBef>
              <a:spcAft>
                <a:spcPts val="0"/>
              </a:spcAft>
              <a:buSzPts val="1800"/>
              <a:buChar char="●"/>
            </a:pPr>
            <a:r>
              <a:rPr lang="sv"/>
              <a:t>Bjuda på ett tryggande och styrande ledarskap</a:t>
            </a:r>
            <a:endParaRPr/>
          </a:p>
          <a:p>
            <a:pPr indent="0" lvl="0" marL="0" rtl="0" algn="l">
              <a:spcBef>
                <a:spcPts val="1600"/>
              </a:spcBef>
              <a:spcAft>
                <a:spcPts val="1600"/>
              </a:spcAft>
              <a:buNone/>
            </a:pPr>
            <a:r>
              <a:t/>
            </a:r>
            <a:endParaRPr/>
          </a:p>
        </p:txBody>
      </p:sp>
      <p:pic>
        <p:nvPicPr>
          <p:cNvPr descr="Mani Persian Religuis Leader 3" id="325" name="Google Shape;325;p56"/>
          <p:cNvPicPr preferRelativeResize="0"/>
          <p:nvPr/>
        </p:nvPicPr>
        <p:blipFill>
          <a:blip r:embed="rId3">
            <a:alphaModFix/>
          </a:blip>
          <a:stretch>
            <a:fillRect/>
          </a:stretch>
        </p:blipFill>
        <p:spPr>
          <a:xfrm>
            <a:off x="6553350" y="1953475"/>
            <a:ext cx="1959049" cy="1338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7"/>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orientera gruppen i första stadiet</a:t>
            </a:r>
            <a:endParaRPr/>
          </a:p>
        </p:txBody>
      </p:sp>
      <p:sp>
        <p:nvSpPr>
          <p:cNvPr id="331" name="Google Shape;331;p57"/>
          <p:cNvSpPr txBox="1"/>
          <p:nvPr>
            <p:ph idx="1" type="body"/>
          </p:nvPr>
        </p:nvSpPr>
        <p:spPr>
          <a:xfrm>
            <a:off x="1617050" y="1152475"/>
            <a:ext cx="7215300" cy="3416400"/>
          </a:xfrm>
          <a:prstGeom prst="rect">
            <a:avLst/>
          </a:prstGeom>
          <a:solidFill>
            <a:srgbClr val="FFE599"/>
          </a:solidFill>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sv" sz="2400"/>
              <a:t>låt alla presentera sig</a:t>
            </a:r>
            <a:endParaRPr sz="2400"/>
          </a:p>
          <a:p>
            <a:pPr indent="-381000" lvl="0" marL="457200" rtl="0" algn="l">
              <a:spcBef>
                <a:spcPts val="0"/>
              </a:spcBef>
              <a:spcAft>
                <a:spcPts val="0"/>
              </a:spcAft>
              <a:buSzPts val="2400"/>
              <a:buChar char="●"/>
            </a:pPr>
            <a:r>
              <a:rPr lang="sv" sz="2400"/>
              <a:t>låt alla beskriva sitt arbete och gärna vad de kan tillföra gruppen</a:t>
            </a:r>
            <a:endParaRPr sz="2400"/>
          </a:p>
          <a:p>
            <a:pPr indent="-381000" lvl="0" marL="457200" rtl="0" algn="l">
              <a:spcBef>
                <a:spcPts val="0"/>
              </a:spcBef>
              <a:spcAft>
                <a:spcPts val="0"/>
              </a:spcAft>
              <a:buSzPts val="2400"/>
              <a:buChar char="●"/>
            </a:pPr>
            <a:r>
              <a:rPr lang="sv" sz="2400"/>
              <a:t>beskriv tydligt gruppens mål, roller och arbetsfördelning</a:t>
            </a:r>
            <a:endParaRPr sz="2400"/>
          </a:p>
          <a:p>
            <a:pPr indent="-381000" lvl="0" marL="457200" rtl="0" algn="l">
              <a:spcBef>
                <a:spcPts val="0"/>
              </a:spcBef>
              <a:spcAft>
                <a:spcPts val="0"/>
              </a:spcAft>
              <a:buSzPts val="2400"/>
              <a:buChar char="●"/>
            </a:pPr>
            <a:r>
              <a:rPr lang="sv" sz="2400"/>
              <a:t>uppmuntra och stöd all input från gruppdeltagarna</a:t>
            </a:r>
            <a:endParaRPr sz="2400"/>
          </a:p>
        </p:txBody>
      </p:sp>
      <p:pic>
        <p:nvPicPr>
          <p:cNvPr descr="Presentation, People - Free vector graphics on Pixabay" id="332" name="Google Shape;332;p57"/>
          <p:cNvPicPr preferRelativeResize="0"/>
          <p:nvPr/>
        </p:nvPicPr>
        <p:blipFill>
          <a:blip r:embed="rId3">
            <a:alphaModFix/>
          </a:blip>
          <a:stretch>
            <a:fillRect/>
          </a:stretch>
        </p:blipFill>
        <p:spPr>
          <a:xfrm>
            <a:off x="6629525" y="3015425"/>
            <a:ext cx="2113574" cy="1494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58"/>
          <p:cNvSpPr txBox="1"/>
          <p:nvPr>
            <p:ph type="title"/>
          </p:nvPr>
        </p:nvSpPr>
        <p:spPr>
          <a:xfrm>
            <a:off x="1617050" y="445025"/>
            <a:ext cx="721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
              <a:t>Att överleva det andra stadiet - mål</a:t>
            </a:r>
            <a:endParaRPr/>
          </a:p>
        </p:txBody>
      </p:sp>
      <p:sp>
        <p:nvSpPr>
          <p:cNvPr id="338" name="Google Shape;338;p58"/>
          <p:cNvSpPr txBox="1"/>
          <p:nvPr>
            <p:ph idx="1" type="body"/>
          </p:nvPr>
        </p:nvSpPr>
        <p:spPr>
          <a:xfrm>
            <a:off x="1617050" y="1152475"/>
            <a:ext cx="7215300" cy="3416400"/>
          </a:xfrm>
          <a:prstGeom prst="rect">
            <a:avLst/>
          </a:prstGeom>
          <a:solidFill>
            <a:srgbClr val="D5A6BD"/>
          </a:solidFill>
        </p:spPr>
        <p:txBody>
          <a:bodyPr anchorCtr="0" anchor="t" bIns="91425" lIns="91425" spcFirstLastPara="1" rIns="91425" wrap="square" tIns="91425">
            <a:noAutofit/>
          </a:bodyPr>
          <a:lstStyle/>
          <a:p>
            <a:pPr indent="0" lvl="0" marL="0" rtl="0" algn="l">
              <a:spcBef>
                <a:spcPts val="0"/>
              </a:spcBef>
              <a:spcAft>
                <a:spcPts val="0"/>
              </a:spcAft>
              <a:buNone/>
            </a:pPr>
            <a:r>
              <a:rPr lang="sv"/>
              <a:t>. Ledaren bör sträva efter att skapa en egen gruppkultur och organisationskultur</a:t>
            </a:r>
            <a:endParaRPr/>
          </a:p>
          <a:p>
            <a:pPr indent="0" lvl="0" marL="0" rtl="0" algn="l">
              <a:spcBef>
                <a:spcPts val="1600"/>
              </a:spcBef>
              <a:spcAft>
                <a:spcPts val="0"/>
              </a:spcAft>
              <a:buNone/>
            </a:pPr>
            <a:r>
              <a:rPr lang="sv"/>
              <a:t>. Detta innebär att skapa gemensamma mål, värden och operationella procedurer</a:t>
            </a:r>
            <a:endParaRPr/>
          </a:p>
          <a:p>
            <a:pPr indent="0" lvl="0" marL="0" rtl="0" algn="l">
              <a:spcBef>
                <a:spcPts val="1600"/>
              </a:spcBef>
              <a:spcAft>
                <a:spcPts val="0"/>
              </a:spcAft>
              <a:buNone/>
            </a:pPr>
            <a:r>
              <a:rPr lang="sv"/>
              <a:t>. Denna process kan mycket väl leda till meningsskiljaktigheter och konflikter, mellan deltagarna men även gentemot ledaren</a:t>
            </a:r>
            <a:endParaRPr/>
          </a:p>
          <a:p>
            <a:pPr indent="0" lvl="0" marL="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Å presentation _enke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