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Lst>
  <p:notesMasterIdLst>
    <p:notesMasterId r:id="rId42"/>
  </p:notesMasterIdLst>
  <p:handoutMasterIdLst>
    <p:handoutMasterId r:id="rId43"/>
  </p:handoutMasterIdLst>
  <p:sldIdLst>
    <p:sldId id="264" r:id="rId5"/>
    <p:sldId id="291" r:id="rId6"/>
    <p:sldId id="265" r:id="rId7"/>
    <p:sldId id="266" r:id="rId8"/>
    <p:sldId id="290" r:id="rId9"/>
    <p:sldId id="288" r:id="rId10"/>
    <p:sldId id="267" r:id="rId11"/>
    <p:sldId id="280" r:id="rId12"/>
    <p:sldId id="289" r:id="rId13"/>
    <p:sldId id="292" r:id="rId14"/>
    <p:sldId id="268" r:id="rId15"/>
    <p:sldId id="295" r:id="rId16"/>
    <p:sldId id="274" r:id="rId17"/>
    <p:sldId id="277" r:id="rId18"/>
    <p:sldId id="278" r:id="rId19"/>
    <p:sldId id="296" r:id="rId20"/>
    <p:sldId id="297" r:id="rId21"/>
    <p:sldId id="279" r:id="rId22"/>
    <p:sldId id="281" r:id="rId23"/>
    <p:sldId id="287" r:id="rId24"/>
    <p:sldId id="286" r:id="rId25"/>
    <p:sldId id="298" r:id="rId26"/>
    <p:sldId id="271" r:id="rId27"/>
    <p:sldId id="299" r:id="rId28"/>
    <p:sldId id="272" r:id="rId29"/>
    <p:sldId id="283" r:id="rId30"/>
    <p:sldId id="300" r:id="rId31"/>
    <p:sldId id="302" r:id="rId32"/>
    <p:sldId id="275" r:id="rId33"/>
    <p:sldId id="284" r:id="rId34"/>
    <p:sldId id="301" r:id="rId35"/>
    <p:sldId id="285" r:id="rId36"/>
    <p:sldId id="303" r:id="rId37"/>
    <p:sldId id="304" r:id="rId38"/>
    <p:sldId id="306" r:id="rId39"/>
    <p:sldId id="307" r:id="rId40"/>
    <p:sldId id="282" r:id="rId41"/>
  </p:sldIdLst>
  <p:sldSz cx="12188825" cy="6858000"/>
  <p:notesSz cx="6888163" cy="100203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9" pos="3839" userDrawn="1">
          <p15:clr>
            <a:srgbClr val="A4A3A4"/>
          </p15:clr>
        </p15:guide>
        <p15:guide id="10" orient="horz" pos="216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280" autoAdjust="0"/>
  </p:normalViewPr>
  <p:slideViewPr>
    <p:cSldViewPr showGuides="1">
      <p:cViewPr varScale="1">
        <p:scale>
          <a:sx n="77" d="100"/>
          <a:sy n="77" d="100"/>
        </p:scale>
        <p:origin x="558" y="78"/>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1986" y="108"/>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a:solidFill>
                <a:schemeClr val="tx2"/>
              </a:solidFill>
            </a:endParaRPr>
          </a:p>
        </p:txBody>
      </p:sp>
      <p:sp>
        <p:nvSpPr>
          <p:cNvPr id="3" name="Date Placeholder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a:defRPr sz="1300"/>
            </a:lvl1pPr>
          </a:lstStyle>
          <a:p>
            <a:fld id="{E973C59C-4E16-4A64-A766-34DB213E11B3}" type="datetimeFigureOut">
              <a:rPr lang="en-US">
                <a:solidFill>
                  <a:schemeClr val="tx2"/>
                </a:solidFill>
              </a:rPr>
              <a:t>5/7/2018</a:t>
            </a:fld>
            <a:endParaRPr>
              <a:solidFill>
                <a:schemeClr val="tx2"/>
              </a:solidFill>
            </a:endParaRPr>
          </a:p>
        </p:txBody>
      </p:sp>
      <p:sp>
        <p:nvSpPr>
          <p:cNvPr id="4" name="Footer Placeholder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a:defRPr sz="1300"/>
            </a:lvl1pPr>
          </a:lstStyle>
          <a:p>
            <a:endParaRPr>
              <a:solidFill>
                <a:schemeClr val="tx2"/>
              </a:solidFill>
            </a:endParaRPr>
          </a:p>
        </p:txBody>
      </p:sp>
      <p:sp>
        <p:nvSpPr>
          <p:cNvPr id="5" name="Slide Number Placeholder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a:defRPr sz="1300"/>
            </a:lvl1pPr>
          </a:lstStyle>
          <a:p>
            <a:fld id="{CFD77566-CD65-4859-9FA1-43956DC85B8C}" type="slidenum">
              <a:rPr>
                <a:solidFill>
                  <a:schemeClr val="tx2"/>
                </a:solidFill>
              </a:rPr>
              <a:t>‹#›</a:t>
            </a:fld>
            <a:endParaRPr>
              <a:solidFill>
                <a:schemeClr val="tx2"/>
              </a:solidFill>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solidFill>
                  <a:schemeClr val="tx2"/>
                </a:solidFill>
              </a:defRPr>
            </a:lvl1pPr>
          </a:lstStyle>
          <a:p>
            <a:endParaRPr/>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solidFill>
                  <a:schemeClr val="tx2"/>
                </a:solidFill>
              </a:defRPr>
            </a:lvl1pPr>
          </a:lstStyle>
          <a:p>
            <a:fld id="{F95CF31C-F757-429C-A789-86504F04C3BE}" type="datetimeFigureOut">
              <a:rPr lang="en-US"/>
              <a:pPr/>
              <a:t>5/7/2018</a:t>
            </a:fld>
            <a:endParaRPr/>
          </a:p>
        </p:txBody>
      </p:sp>
      <p:sp>
        <p:nvSpPr>
          <p:cNvPr id="4" name="Slide Image Placeholder 3"/>
          <p:cNvSpPr>
            <a:spLocks noGrp="1" noRot="1" noChangeAspect="1"/>
          </p:cNvSpPr>
          <p:nvPr>
            <p:ph type="sldImg" idx="2"/>
          </p:nvPr>
        </p:nvSpPr>
        <p:spPr>
          <a:xfrm>
            <a:off x="106363" y="750888"/>
            <a:ext cx="6675437" cy="3757612"/>
          </a:xfrm>
          <a:prstGeom prst="rect">
            <a:avLst/>
          </a:prstGeom>
          <a:noFill/>
          <a:ln w="12700">
            <a:solidFill>
              <a:prstClr val="black"/>
            </a:solidFill>
          </a:ln>
        </p:spPr>
        <p:txBody>
          <a:bodyPr vert="horz" lIns="96616" tIns="48308" rIns="96616" bIns="48308" rtlCol="0" anchor="ctr"/>
          <a:lstStyle/>
          <a:p>
            <a:endParaRPr/>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solidFill>
                  <a:schemeClr val="tx2"/>
                </a:solidFill>
              </a:defRPr>
            </a:lvl1pPr>
          </a:lstStyle>
          <a:p>
            <a:endParaRPr/>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solidFill>
                  <a:schemeClr val="tx2"/>
                </a:solidFill>
              </a:defRPr>
            </a:lvl1pPr>
          </a:lstStyle>
          <a:p>
            <a:fld id="{B8796F01-7154-41E0-B48B-A6921757531A}" type="slidenum">
              <a:rPr/>
              <a:pPr/>
              <a:t>‹#›</a:t>
            </a:fld>
            <a:endParaRPr/>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2"/>
        </a:solidFill>
        <a:latin typeface="+mn-lt"/>
        <a:ea typeface="+mn-ea"/>
        <a:cs typeface="+mn-cs"/>
      </a:defRPr>
    </a:lvl1pPr>
    <a:lvl2pPr marL="609493" algn="l" defTabSz="1218987" rtl="0" eaLnBrk="1" latinLnBrk="0" hangingPunct="1">
      <a:defRPr sz="1600" kern="1200">
        <a:solidFill>
          <a:schemeClr val="tx2"/>
        </a:solidFill>
        <a:latin typeface="+mn-lt"/>
        <a:ea typeface="+mn-ea"/>
        <a:cs typeface="+mn-cs"/>
      </a:defRPr>
    </a:lvl2pPr>
    <a:lvl3pPr marL="1218987" algn="l" defTabSz="1218987" rtl="0" eaLnBrk="1" latinLnBrk="0" hangingPunct="1">
      <a:defRPr sz="1600" kern="1200">
        <a:solidFill>
          <a:schemeClr val="tx2"/>
        </a:solidFill>
        <a:latin typeface="+mn-lt"/>
        <a:ea typeface="+mn-ea"/>
        <a:cs typeface="+mn-cs"/>
      </a:defRPr>
    </a:lvl3pPr>
    <a:lvl4pPr marL="1828480" algn="l" defTabSz="1218987" rtl="0" eaLnBrk="1" latinLnBrk="0" hangingPunct="1">
      <a:defRPr sz="1600" kern="1200">
        <a:solidFill>
          <a:schemeClr val="tx2"/>
        </a:solidFill>
        <a:latin typeface="+mn-lt"/>
        <a:ea typeface="+mn-ea"/>
        <a:cs typeface="+mn-cs"/>
      </a:defRPr>
    </a:lvl4pPr>
    <a:lvl5pPr marL="2437973" algn="l" defTabSz="1218987" rtl="0" eaLnBrk="1" latinLnBrk="0" hangingPunct="1">
      <a:defRPr sz="1600" kern="1200">
        <a:solidFill>
          <a:schemeClr val="tx2"/>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599784" y="2386744"/>
            <a:ext cx="8989258" cy="1645920"/>
          </a:xfrm>
          <a:solidFill>
            <a:srgbClr val="FFFFFF"/>
          </a:solidFill>
          <a:ln w="38100">
            <a:solidFill>
              <a:srgbClr val="404040"/>
            </a:solidFill>
          </a:ln>
        </p:spPr>
        <p:txBody>
          <a:bodyPr lIns="274320" rIns="274320" anchor="ctr" anchorCtr="1">
            <a:normAutofit/>
          </a:bodyPr>
          <a:lstStyle>
            <a:lvl1pPr algn="ctr">
              <a:defRPr sz="3799">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4492" y="4352544"/>
            <a:ext cx="6799841" cy="1239894"/>
          </a:xfrm>
          <a:noFill/>
        </p:spPr>
        <p:txBody>
          <a:bodyPr>
            <a:normAutofit/>
          </a:bodyPr>
          <a:lstStyle>
            <a:lvl1pPr marL="0" indent="0" algn="ctr">
              <a:buNone/>
              <a:defRPr sz="1999">
                <a:solidFill>
                  <a:schemeClr val="tx1">
                    <a:lumMod val="75000"/>
                    <a:lumOff val="25000"/>
                  </a:schemeClr>
                </a:solidFill>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91A240FF-EB77-494E-8F54-8D9E0A4303FC}" type="datetime1">
              <a:rPr lang="en-US" smtClean="0"/>
              <a:t>5/7/2018</a:t>
            </a:fld>
            <a:endParaRPr lang="en-US" dirty="0"/>
          </a:p>
        </p:txBody>
      </p:sp>
      <p:sp>
        <p:nvSpPr>
          <p:cNvPr id="8" name="Footer Placeholder 7"/>
          <p:cNvSpPr>
            <a:spLocks noGrp="1"/>
          </p:cNvSpPr>
          <p:nvPr>
            <p:ph type="ftr" sz="quarter" idx="11"/>
          </p:nvPr>
        </p:nvSpPr>
        <p:spPr/>
        <p:txBody>
          <a:bodyPr/>
          <a:lstStyle/>
          <a:p>
            <a:r>
              <a:rPr lang="sv-FI"/>
              <a:t>Presentationen finns på: https://goo.gl/QErcfK</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389867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7F96B2-0E84-4B5C-A46B-DF16FBB85A01}" type="datetime1">
              <a:rPr lang="en-US" smtClean="0"/>
              <a:t>5/7/2018</a:t>
            </a:fld>
            <a:endParaRPr lang="en-US"/>
          </a:p>
        </p:txBody>
      </p:sp>
      <p:sp>
        <p:nvSpPr>
          <p:cNvPr id="5" name="Footer Placeholder 4"/>
          <p:cNvSpPr>
            <a:spLocks noGrp="1"/>
          </p:cNvSpPr>
          <p:nvPr>
            <p:ph type="ftr" sz="quarter" idx="11"/>
          </p:nvPr>
        </p:nvSpPr>
        <p:spPr/>
        <p:txBody>
          <a:bodyPr/>
          <a:lstStyle/>
          <a:p>
            <a:r>
              <a:rPr lang="sv-FI"/>
              <a:t>Presentationen finns på: https://goo.gl/QErcfK</a:t>
            </a:r>
          </a:p>
        </p:txBody>
      </p:sp>
      <p:sp>
        <p:nvSpPr>
          <p:cNvPr id="6" name="Slide Number Placeholder 5"/>
          <p:cNvSpPr>
            <a:spLocks noGrp="1"/>
          </p:cNvSpPr>
          <p:nvPr>
            <p:ph type="sldNum" sz="quarter" idx="12"/>
          </p:nvPr>
        </p:nvSpPr>
        <p:spPr/>
        <p:txBody>
          <a:bodyPr/>
          <a:lstStyle/>
          <a:p>
            <a:fld id="{591C5AD9-787D-40FA-8A4D-16A055B9AF81}" type="slidenum">
              <a:rPr lang="sv-FI" smtClean="0"/>
              <a:t>‹#›</a:t>
            </a:fld>
            <a:endParaRPr lang="sv-FI"/>
          </a:p>
        </p:txBody>
      </p:sp>
    </p:spTree>
    <p:extLst>
      <p:ext uri="{BB962C8B-B14F-4D97-AF65-F5344CB8AC3E}">
        <p14:creationId xmlns:p14="http://schemas.microsoft.com/office/powerpoint/2010/main" val="2286616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0858" y="937260"/>
            <a:ext cx="1298270"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0555" y="937260"/>
            <a:ext cx="6196875"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150D9C-1EE2-469D-9D7F-124BE8E9ACD9}" type="datetime1">
              <a:rPr lang="en-US" smtClean="0"/>
              <a:t>5/7/2018</a:t>
            </a:fld>
            <a:endParaRPr lang="en-US"/>
          </a:p>
        </p:txBody>
      </p:sp>
      <p:sp>
        <p:nvSpPr>
          <p:cNvPr id="5" name="Footer Placeholder 4"/>
          <p:cNvSpPr>
            <a:spLocks noGrp="1"/>
          </p:cNvSpPr>
          <p:nvPr>
            <p:ph type="ftr" sz="quarter" idx="11"/>
          </p:nvPr>
        </p:nvSpPr>
        <p:spPr/>
        <p:txBody>
          <a:bodyPr/>
          <a:lstStyle/>
          <a:p>
            <a:r>
              <a:rPr lang="sv-FI"/>
              <a:t>Presentationen finns på: https://goo.gl/QErcfK</a:t>
            </a:r>
          </a:p>
        </p:txBody>
      </p:sp>
      <p:sp>
        <p:nvSpPr>
          <p:cNvPr id="6" name="Slide Number Placeholder 5"/>
          <p:cNvSpPr>
            <a:spLocks noGrp="1"/>
          </p:cNvSpPr>
          <p:nvPr>
            <p:ph type="sldNum" sz="quarter" idx="12"/>
          </p:nvPr>
        </p:nvSpPr>
        <p:spPr/>
        <p:txBody>
          <a:bodyPr/>
          <a:lstStyle/>
          <a:p>
            <a:fld id="{591C5AD9-787D-40FA-8A4D-16A055B9AF81}" type="slidenum">
              <a:rPr lang="sv-FI" smtClean="0"/>
              <a:t>‹#›</a:t>
            </a:fld>
            <a:endParaRPr lang="sv-FI"/>
          </a:p>
        </p:txBody>
      </p:sp>
    </p:spTree>
    <p:extLst>
      <p:ext uri="{BB962C8B-B14F-4D97-AF65-F5344CB8AC3E}">
        <p14:creationId xmlns:p14="http://schemas.microsoft.com/office/powerpoint/2010/main" val="3013128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18F596-6321-477C-AF46-C537D3A801C6}" type="datetime1">
              <a:rPr lang="en-US" smtClean="0"/>
              <a:t>5/7/2018</a:t>
            </a:fld>
            <a:endParaRPr lang="en-US" dirty="0"/>
          </a:p>
        </p:txBody>
      </p:sp>
      <p:sp>
        <p:nvSpPr>
          <p:cNvPr id="8" name="Footer Placeholder 7"/>
          <p:cNvSpPr>
            <a:spLocks noGrp="1"/>
          </p:cNvSpPr>
          <p:nvPr>
            <p:ph type="ftr" sz="quarter" idx="11"/>
          </p:nvPr>
        </p:nvSpPr>
        <p:spPr/>
        <p:txBody>
          <a:bodyPr/>
          <a:lstStyle/>
          <a:p>
            <a:r>
              <a:rPr lang="sv-FI"/>
              <a:t>Presentationen finns på: https://goo.gl/QErcfK</a:t>
            </a:r>
          </a:p>
        </p:txBody>
      </p:sp>
      <p:sp>
        <p:nvSpPr>
          <p:cNvPr id="9" name="Slide Number Placeholder 8"/>
          <p:cNvSpPr>
            <a:spLocks noGrp="1"/>
          </p:cNvSpPr>
          <p:nvPr>
            <p:ph type="sldNum" sz="quarter" idx="12"/>
          </p:nvPr>
        </p:nvSpPr>
        <p:spPr/>
        <p:txBody>
          <a:bodyPr/>
          <a:lstStyle/>
          <a:p>
            <a:fld id="{DA60BA0E-20D0-4E7C-B286-26C960A6788F}" type="slidenum">
              <a:rPr lang="sv-FI" smtClean="0"/>
              <a:t>‹#›</a:t>
            </a:fld>
            <a:endParaRPr lang="sv-FI"/>
          </a:p>
        </p:txBody>
      </p:sp>
    </p:spTree>
    <p:extLst>
      <p:ext uri="{BB962C8B-B14F-4D97-AF65-F5344CB8AC3E}">
        <p14:creationId xmlns:p14="http://schemas.microsoft.com/office/powerpoint/2010/main" val="205212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599784" y="2386744"/>
            <a:ext cx="8989258" cy="1645920"/>
          </a:xfrm>
          <a:solidFill>
            <a:srgbClr val="FFFFFF"/>
          </a:solidFill>
          <a:ln w="38100">
            <a:solidFill>
              <a:srgbClr val="404040"/>
            </a:solidFill>
          </a:ln>
        </p:spPr>
        <p:txBody>
          <a:bodyPr lIns="274320" rIns="274320" anchor="ctr" anchorCtr="1">
            <a:normAutofit/>
          </a:bodyPr>
          <a:lstStyle>
            <a:lvl1pPr>
              <a:defRPr sz="3799">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4492" y="4352465"/>
            <a:ext cx="6799841" cy="1265082"/>
          </a:xfrm>
        </p:spPr>
        <p:txBody>
          <a:bodyPr anchor="t" anchorCtr="1">
            <a:normAutofit/>
          </a:bodyPr>
          <a:lstStyle>
            <a:lvl1pPr marL="0" indent="0">
              <a:buNone/>
              <a:defRPr sz="1999">
                <a:solidFill>
                  <a:schemeClr val="tx1"/>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04D156B-2489-4AAE-806F-26C355AC1FCE}" type="datetime1">
              <a:rPr lang="en-US" smtClean="0"/>
              <a:t>5/7/2018</a:t>
            </a:fld>
            <a:endParaRPr lang="en-US" dirty="0"/>
          </a:p>
        </p:txBody>
      </p:sp>
      <p:sp>
        <p:nvSpPr>
          <p:cNvPr id="8" name="Footer Placeholder 7"/>
          <p:cNvSpPr>
            <a:spLocks noGrp="1"/>
          </p:cNvSpPr>
          <p:nvPr>
            <p:ph type="ftr" sz="quarter" idx="11"/>
          </p:nvPr>
        </p:nvSpPr>
        <p:spPr/>
        <p:txBody>
          <a:bodyPr/>
          <a:lstStyle/>
          <a:p>
            <a:r>
              <a:rPr lang="sv-FI"/>
              <a:t>Presentationen finns på: https://goo.gl/QErcfK</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62307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500" y="2638044"/>
            <a:ext cx="4270659"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6665" y="2638044"/>
            <a:ext cx="4269135"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F4E21B5-CD9E-4B83-B6BF-2CE257509E90}" type="datetime1">
              <a:rPr lang="en-US" smtClean="0"/>
              <a:t>5/7/2018</a:t>
            </a:fld>
            <a:endParaRPr lang="en-US"/>
          </a:p>
        </p:txBody>
      </p:sp>
      <p:sp>
        <p:nvSpPr>
          <p:cNvPr id="9" name="Footer Placeholder 8"/>
          <p:cNvSpPr>
            <a:spLocks noGrp="1"/>
          </p:cNvSpPr>
          <p:nvPr>
            <p:ph type="ftr" sz="quarter" idx="11"/>
          </p:nvPr>
        </p:nvSpPr>
        <p:spPr/>
        <p:txBody>
          <a:bodyPr/>
          <a:lstStyle/>
          <a:p>
            <a:r>
              <a:rPr lang="sv-FI"/>
              <a:t>Presentationen finns på: https://goo.gl/QErcfK</a:t>
            </a:r>
          </a:p>
        </p:txBody>
      </p:sp>
      <p:sp>
        <p:nvSpPr>
          <p:cNvPr id="10" name="Slide Number Placeholder 9"/>
          <p:cNvSpPr>
            <a:spLocks noGrp="1"/>
          </p:cNvSpPr>
          <p:nvPr>
            <p:ph type="sldNum" sz="quarter" idx="12"/>
          </p:nvPr>
        </p:nvSpPr>
        <p:spPr/>
        <p:txBody>
          <a:bodyPr/>
          <a:lstStyle/>
          <a:p>
            <a:fld id="{EB37DED6-D4C7-42EE-AB49-D2E39E64FDE4}" type="slidenum">
              <a:rPr lang="sv-FI" smtClean="0"/>
              <a:t>‹#›</a:t>
            </a:fld>
            <a:endParaRPr lang="sv-FI"/>
          </a:p>
        </p:txBody>
      </p:sp>
    </p:spTree>
    <p:extLst>
      <p:ext uri="{BB962C8B-B14F-4D97-AF65-F5344CB8AC3E}">
        <p14:creationId xmlns:p14="http://schemas.microsoft.com/office/powerpoint/2010/main" val="179142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024" y="2313434"/>
            <a:ext cx="4269136" cy="704087"/>
          </a:xfrm>
        </p:spPr>
        <p:txBody>
          <a:bodyPr anchor="b" anchorCtr="1">
            <a:normAutofit/>
          </a:bodyPr>
          <a:lstStyle>
            <a:lvl1pPr marL="0" indent="0" algn="ctr">
              <a:buNone/>
              <a:defRPr sz="1899" b="0" cap="all" spc="100" baseline="0">
                <a:solidFill>
                  <a:schemeClr val="accent2">
                    <a:lumMod val="75000"/>
                  </a:schemeClr>
                </a:solidFill>
              </a:defRPr>
            </a:lvl1pPr>
            <a:lvl2pPr marL="457063" indent="0">
              <a:buNone/>
              <a:defRPr sz="18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1583024" y="3143250"/>
            <a:ext cx="4269136"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6666" y="3143250"/>
            <a:ext cx="4252376"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6665" y="2313434"/>
            <a:ext cx="4269136" cy="704087"/>
          </a:xfrm>
        </p:spPr>
        <p:txBody>
          <a:bodyPr anchor="b" anchorCtr="1">
            <a:normAutofit/>
          </a:bodyPr>
          <a:lstStyle>
            <a:lvl1pPr marL="0" indent="0" algn="ctr">
              <a:buNone/>
              <a:defRPr sz="1899" b="0" cap="all" spc="100" baseline="0">
                <a:solidFill>
                  <a:schemeClr val="accent2">
                    <a:lumMod val="75000"/>
                  </a:schemeClr>
                </a:solidFill>
              </a:defRPr>
            </a:lvl1pPr>
            <a:lvl2pPr marL="457063" indent="0">
              <a:buNone/>
              <a:defRPr sz="18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36D2D465-FF05-4B82-BA28-0FF1227B12BB}" type="datetime1">
              <a:rPr lang="en-US" smtClean="0"/>
              <a:t>5/7/2018</a:t>
            </a:fld>
            <a:endParaRPr lang="en-US"/>
          </a:p>
        </p:txBody>
      </p:sp>
      <p:sp>
        <p:nvSpPr>
          <p:cNvPr id="8" name="Footer Placeholder 7"/>
          <p:cNvSpPr>
            <a:spLocks noGrp="1"/>
          </p:cNvSpPr>
          <p:nvPr>
            <p:ph type="ftr" sz="quarter" idx="11"/>
          </p:nvPr>
        </p:nvSpPr>
        <p:spPr/>
        <p:txBody>
          <a:bodyPr/>
          <a:lstStyle/>
          <a:p>
            <a:r>
              <a:rPr lang="sv-FI"/>
              <a:t>Presentationen finns på: https://goo.gl/QErcfK</a:t>
            </a:r>
          </a:p>
        </p:txBody>
      </p:sp>
      <p:sp>
        <p:nvSpPr>
          <p:cNvPr id="9" name="Slide Number Placeholder 8"/>
          <p:cNvSpPr>
            <a:spLocks noGrp="1"/>
          </p:cNvSpPr>
          <p:nvPr>
            <p:ph type="sldNum" sz="quarter" idx="12"/>
          </p:nvPr>
        </p:nvSpPr>
        <p:spPr/>
        <p:txBody>
          <a:bodyPr/>
          <a:lstStyle/>
          <a:p>
            <a:fld id="{EB37DED6-D4C7-42EE-AB49-D2E39E64FDE4}" type="slidenum">
              <a:rPr lang="sv-FI" smtClean="0"/>
              <a:t>‹#›</a:t>
            </a:fld>
            <a:endParaRPr lang="sv-FI"/>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24621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0C1591-B88D-4145-ACBF-98F0A9833F13}" type="datetime1">
              <a:rPr lang="en-US" smtClean="0"/>
              <a:t>5/7/2018</a:t>
            </a:fld>
            <a:endParaRPr lang="en-US"/>
          </a:p>
        </p:txBody>
      </p:sp>
      <p:sp>
        <p:nvSpPr>
          <p:cNvPr id="4" name="Footer Placeholder 3"/>
          <p:cNvSpPr>
            <a:spLocks noGrp="1"/>
          </p:cNvSpPr>
          <p:nvPr>
            <p:ph type="ftr" sz="quarter" idx="11"/>
          </p:nvPr>
        </p:nvSpPr>
        <p:spPr/>
        <p:txBody>
          <a:bodyPr/>
          <a:lstStyle/>
          <a:p>
            <a:r>
              <a:rPr lang="sv-FI"/>
              <a:t>Presentationen finns på: https://goo.gl/QErcfK</a:t>
            </a:r>
          </a:p>
        </p:txBody>
      </p:sp>
      <p:sp>
        <p:nvSpPr>
          <p:cNvPr id="5" name="Slide Number Placeholder 4"/>
          <p:cNvSpPr>
            <a:spLocks noGrp="1"/>
          </p:cNvSpPr>
          <p:nvPr>
            <p:ph type="sldNum" sz="quarter" idx="12"/>
          </p:nvPr>
        </p:nvSpPr>
        <p:spPr/>
        <p:txBody>
          <a:bodyPr/>
          <a:lstStyle/>
          <a:p>
            <a:fld id="{EB37DED6-D4C7-42EE-AB49-D2E39E64FDE4}" type="slidenum">
              <a:rPr lang="sv-FI" smtClean="0"/>
              <a:t>‹#›</a:t>
            </a:fld>
            <a:endParaRPr lang="sv-FI"/>
          </a:p>
        </p:txBody>
      </p:sp>
    </p:spTree>
    <p:extLst>
      <p:ext uri="{BB962C8B-B14F-4D97-AF65-F5344CB8AC3E}">
        <p14:creationId xmlns:p14="http://schemas.microsoft.com/office/powerpoint/2010/main" val="581358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90DC5E-B8CA-4B25-A0D9-20FF3BD6A8ED}" type="datetime1">
              <a:rPr lang="en-US" smtClean="0"/>
              <a:t>5/7/2018</a:t>
            </a:fld>
            <a:endParaRPr lang="en-US"/>
          </a:p>
        </p:txBody>
      </p:sp>
      <p:sp>
        <p:nvSpPr>
          <p:cNvPr id="3" name="Footer Placeholder 2"/>
          <p:cNvSpPr>
            <a:spLocks noGrp="1"/>
          </p:cNvSpPr>
          <p:nvPr>
            <p:ph type="ftr" sz="quarter" idx="11"/>
          </p:nvPr>
        </p:nvSpPr>
        <p:spPr/>
        <p:txBody>
          <a:bodyPr/>
          <a:lstStyle/>
          <a:p>
            <a:r>
              <a:rPr lang="sv-FI"/>
              <a:t>Presentationen finns på: https://goo.gl/QErcfK</a:t>
            </a:r>
          </a:p>
        </p:txBody>
      </p:sp>
      <p:sp>
        <p:nvSpPr>
          <p:cNvPr id="4" name="Slide Number Placeholder 3"/>
          <p:cNvSpPr>
            <a:spLocks noGrp="1"/>
          </p:cNvSpPr>
          <p:nvPr>
            <p:ph type="sldNum" sz="quarter" idx="12"/>
          </p:nvPr>
        </p:nvSpPr>
        <p:spPr/>
        <p:txBody>
          <a:bodyPr/>
          <a:lstStyle/>
          <a:p>
            <a:fld id="{EB37DED6-D4C7-42EE-AB49-D2E39E64FDE4}" type="slidenum">
              <a:rPr lang="sv-FI" smtClean="0"/>
              <a:t>‹#›</a:t>
            </a:fld>
            <a:endParaRPr lang="sv-FI"/>
          </a:p>
        </p:txBody>
      </p:sp>
    </p:spTree>
    <p:extLst>
      <p:ext uri="{BB962C8B-B14F-4D97-AF65-F5344CB8AC3E}">
        <p14:creationId xmlns:p14="http://schemas.microsoft.com/office/powerpoint/2010/main" val="349043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441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462" y="2243829"/>
            <a:ext cx="4485488" cy="1141497"/>
          </a:xfrm>
          <a:solidFill>
            <a:srgbClr val="FFFFFF"/>
          </a:solidFill>
          <a:ln>
            <a:solidFill>
              <a:srgbClr val="404040"/>
            </a:solidFill>
          </a:ln>
        </p:spPr>
        <p:txBody>
          <a:bodyPr anchor="ctr" anchorCtr="1">
            <a:normAutofit/>
          </a:bodyPr>
          <a:lstStyle>
            <a:lvl1pPr>
              <a:defRPr sz="2199">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4326" y="804672"/>
            <a:ext cx="4814586" cy="5248656"/>
          </a:xfrm>
        </p:spPr>
        <p:txBody>
          <a:bodyPr>
            <a:normAutofit/>
          </a:bodyPr>
          <a:lstStyle>
            <a:lvl1pPr>
              <a:defRPr sz="1899">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277" y="3549918"/>
            <a:ext cx="3793772" cy="2194036"/>
          </a:xfrm>
        </p:spPr>
        <p:txBody>
          <a:bodyPr anchor="t" anchorCtr="1">
            <a:normAutofit/>
          </a:bodyPr>
          <a:lstStyle>
            <a:lvl1pPr marL="0" indent="0" algn="ctr">
              <a:buNone/>
              <a:defRPr sz="1500">
                <a:solidFill>
                  <a:srgbClr val="FFFFFF"/>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6B557DF4-C61B-4D71-A89C-5D1EAD9F2F68}" type="datetime1">
              <a:rPr lang="en-US" smtClean="0"/>
              <a:t>5/7/2018</a:t>
            </a:fld>
            <a:endParaRPr lang="en-US"/>
          </a:p>
        </p:txBody>
      </p:sp>
      <p:sp>
        <p:nvSpPr>
          <p:cNvPr id="10" name="Footer Placeholder 9"/>
          <p:cNvSpPr>
            <a:spLocks noGrp="1"/>
          </p:cNvSpPr>
          <p:nvPr>
            <p:ph type="ftr" sz="quarter" idx="11"/>
          </p:nvPr>
        </p:nvSpPr>
        <p:spPr>
          <a:xfrm>
            <a:off x="804463" y="6236208"/>
            <a:ext cx="5123462" cy="320040"/>
          </a:xfrm>
        </p:spPr>
        <p:txBody>
          <a:bodyPr/>
          <a:lstStyle>
            <a:lvl1pPr>
              <a:defRPr>
                <a:solidFill>
                  <a:srgbClr val="FFFFFF">
                    <a:alpha val="70000"/>
                  </a:srgbClr>
                </a:solidFill>
              </a:defRPr>
            </a:lvl1pPr>
          </a:lstStyle>
          <a:p>
            <a:r>
              <a:rPr lang="sv-FI"/>
              <a:t>Presentationen finns på: https://goo.gl/QErcfK</a:t>
            </a:r>
          </a:p>
        </p:txBody>
      </p:sp>
      <p:sp>
        <p:nvSpPr>
          <p:cNvPr id="11" name="Slide Number Placeholder 10"/>
          <p:cNvSpPr>
            <a:spLocks noGrp="1"/>
          </p:cNvSpPr>
          <p:nvPr>
            <p:ph type="sldNum" sz="quarter" idx="12"/>
          </p:nvPr>
        </p:nvSpPr>
        <p:spPr/>
        <p:txBody>
          <a:bodyPr/>
          <a:lstStyle/>
          <a:p>
            <a:fld id="{2DFBB78A-01B4-41F2-96B0-677A4A282832}" type="slidenum">
              <a:rPr lang="sv-FI" smtClean="0"/>
              <a:t>‹#›</a:t>
            </a:fld>
            <a:endParaRPr lang="sv-FI"/>
          </a:p>
        </p:txBody>
      </p:sp>
    </p:spTree>
    <p:extLst>
      <p:ext uri="{BB962C8B-B14F-4D97-AF65-F5344CB8AC3E}">
        <p14:creationId xmlns:p14="http://schemas.microsoft.com/office/powerpoint/2010/main" val="332018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441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313" y="2243828"/>
            <a:ext cx="4493827" cy="1134640"/>
          </a:xfrm>
          <a:solidFill>
            <a:srgbClr val="FFFFFF"/>
          </a:solidFill>
          <a:ln>
            <a:solidFill>
              <a:srgbClr val="404040"/>
            </a:solidFill>
          </a:ln>
        </p:spPr>
        <p:txBody>
          <a:bodyPr anchor="ctr" anchorCtr="1">
            <a:noAutofit/>
          </a:bodyPr>
          <a:lstStyle>
            <a:lvl1pPr>
              <a:defRPr sz="2199">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4412" y="0"/>
            <a:ext cx="6100508" cy="6858000"/>
          </a:xfrm>
          <a:solidFill>
            <a:schemeClr val="bg1">
              <a:lumMod val="75000"/>
            </a:schemeClr>
          </a:solidFill>
        </p:spPr>
        <p:txBody>
          <a:bodyPr anchor="t"/>
          <a:lstStyle>
            <a:lvl1pPr marL="0" indent="0">
              <a:buNone/>
              <a:defRPr sz="3199">
                <a:solidFill>
                  <a:schemeClr val="bg1">
                    <a:lumMod val="85000"/>
                    <a:lumOff val="15000"/>
                  </a:schemeClr>
                </a:solidFill>
              </a:defRPr>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1115277" y="3549919"/>
            <a:ext cx="3793772" cy="2194037"/>
          </a:xfrm>
        </p:spPr>
        <p:txBody>
          <a:bodyPr anchor="t" anchorCtr="1">
            <a:normAutofit/>
          </a:bodyPr>
          <a:lstStyle>
            <a:lvl1pPr marL="0" indent="0" algn="ctr">
              <a:buNone/>
              <a:defRPr sz="1500">
                <a:solidFill>
                  <a:srgbClr val="FFFFFF"/>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CF164ED-9046-4BB7-BBF0-A22A8CAEA6BE}" type="datetime1">
              <a:rPr lang="en-US" smtClean="0"/>
              <a:t>5/7/2018</a:t>
            </a:fld>
            <a:endParaRPr lang="en-US"/>
          </a:p>
        </p:txBody>
      </p:sp>
      <p:sp>
        <p:nvSpPr>
          <p:cNvPr id="9" name="Footer Placeholder 8"/>
          <p:cNvSpPr>
            <a:spLocks noGrp="1"/>
          </p:cNvSpPr>
          <p:nvPr>
            <p:ph type="ftr" sz="quarter" idx="11"/>
          </p:nvPr>
        </p:nvSpPr>
        <p:spPr>
          <a:xfrm>
            <a:off x="804463" y="6236208"/>
            <a:ext cx="5123462" cy="320040"/>
          </a:xfrm>
        </p:spPr>
        <p:txBody>
          <a:bodyPr/>
          <a:lstStyle>
            <a:lvl1pPr>
              <a:defRPr>
                <a:solidFill>
                  <a:srgbClr val="FFFFFF">
                    <a:alpha val="70000"/>
                  </a:srgbClr>
                </a:solidFill>
              </a:defRPr>
            </a:lvl1pPr>
          </a:lstStyle>
          <a:p>
            <a:r>
              <a:rPr lang="sv-FI"/>
              <a:t>Presentationen finns på: https://goo.gl/QErcfK</a:t>
            </a:r>
          </a:p>
        </p:txBody>
      </p:sp>
      <p:sp>
        <p:nvSpPr>
          <p:cNvPr id="10" name="Slide Number Placeholder 9"/>
          <p:cNvSpPr>
            <a:spLocks noGrp="1"/>
          </p:cNvSpPr>
          <p:nvPr>
            <p:ph type="sldNum" sz="quarter" idx="12"/>
          </p:nvPr>
        </p:nvSpPr>
        <p:spPr/>
        <p:txBody>
          <a:bodyPr/>
          <a:lstStyle/>
          <a:p>
            <a:fld id="{2DFBB78A-01B4-41F2-96B0-677A4A282832}" type="slidenum">
              <a:rPr lang="sv-FI" smtClean="0"/>
              <a:t>‹#›</a:t>
            </a:fld>
            <a:endParaRPr lang="sv-FI"/>
          </a:p>
        </p:txBody>
      </p:sp>
    </p:spTree>
    <p:extLst>
      <p:ext uri="{BB962C8B-B14F-4D97-AF65-F5344CB8AC3E}">
        <p14:creationId xmlns:p14="http://schemas.microsoft.com/office/powerpoint/2010/main" val="2097375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0555" y="964692"/>
            <a:ext cx="772771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0555" y="2638045"/>
            <a:ext cx="772771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19392" y="6238816"/>
            <a:ext cx="2753029"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C411F71-F72D-4751-B699-22394204974D}" type="datetime1">
              <a:rPr lang="en-US" smtClean="0"/>
              <a:t>5/7/2018</a:t>
            </a:fld>
            <a:endParaRPr lang="en-US"/>
          </a:p>
        </p:txBody>
      </p:sp>
      <p:sp>
        <p:nvSpPr>
          <p:cNvPr id="5" name="Footer Placeholder 4"/>
          <p:cNvSpPr>
            <a:spLocks noGrp="1"/>
          </p:cNvSpPr>
          <p:nvPr>
            <p:ph type="ftr" sz="quarter" idx="3"/>
          </p:nvPr>
        </p:nvSpPr>
        <p:spPr>
          <a:xfrm>
            <a:off x="1599784" y="6236208"/>
            <a:ext cx="5899652"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sv-FI"/>
              <a:t>Presentationen finns på: https://goo.gl/QErcfK</a:t>
            </a:r>
            <a:endParaRPr lang="en-US"/>
          </a:p>
        </p:txBody>
      </p:sp>
      <p:sp>
        <p:nvSpPr>
          <p:cNvPr id="6" name="Slide Number Placeholder 5"/>
          <p:cNvSpPr>
            <a:spLocks noGrp="1"/>
          </p:cNvSpPr>
          <p:nvPr>
            <p:ph type="sldNum" sz="quarter" idx="4"/>
          </p:nvPr>
        </p:nvSpPr>
        <p:spPr>
          <a:xfrm>
            <a:off x="10756120" y="6217920"/>
            <a:ext cx="365665"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EB37DED6-D4C7-42EE-AB49-D2E39E64FDE4}" type="slidenum">
              <a:rPr lang="en-US" smtClean="0"/>
              <a:pPr/>
              <a:t>‹#›</a:t>
            </a:fld>
            <a:endParaRPr lang="en-US"/>
          </a:p>
        </p:txBody>
      </p:sp>
    </p:spTree>
    <p:extLst>
      <p:ext uri="{BB962C8B-B14F-4D97-AF65-F5344CB8AC3E}">
        <p14:creationId xmlns:p14="http://schemas.microsoft.com/office/powerpoint/2010/main" val="397032140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126" rtl="0" eaLnBrk="1" latinLnBrk="0" hangingPunct="1">
        <a:lnSpc>
          <a:spcPct val="90000"/>
        </a:lnSpc>
        <a:spcBef>
          <a:spcPct val="0"/>
        </a:spcBef>
        <a:buNone/>
        <a:defRPr sz="2799" kern="1200" cap="all" spc="200" baseline="0">
          <a:solidFill>
            <a:srgbClr val="262626"/>
          </a:solidFill>
          <a:latin typeface="+mj-lt"/>
          <a:ea typeface="+mj-ea"/>
          <a:cs typeface="+mj-cs"/>
        </a:defRPr>
      </a:lvl1pPr>
    </p:titleStyle>
    <p:body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Personuppgifter</a:t>
            </a:r>
            <a:r>
              <a:rPr lang="en-US" dirty="0"/>
              <a:t> </a:t>
            </a:r>
            <a:r>
              <a:rPr lang="en-US" dirty="0" err="1"/>
              <a:t>i</a:t>
            </a:r>
            <a:r>
              <a:rPr lang="en-US" dirty="0"/>
              <a:t> </a:t>
            </a:r>
            <a:r>
              <a:rPr lang="en-US" dirty="0" err="1"/>
              <a:t>Skolan</a:t>
            </a:r>
            <a:endParaRPr lang="en-US" dirty="0"/>
          </a:p>
        </p:txBody>
      </p:sp>
      <p:sp>
        <p:nvSpPr>
          <p:cNvPr id="3" name="Subtitle 2"/>
          <p:cNvSpPr>
            <a:spLocks noGrp="1"/>
          </p:cNvSpPr>
          <p:nvPr>
            <p:ph type="subTitle" idx="1"/>
          </p:nvPr>
        </p:nvSpPr>
        <p:spPr/>
        <p:txBody>
          <a:bodyPr>
            <a:normAutofit lnSpcReduction="10000"/>
          </a:bodyPr>
          <a:lstStyle/>
          <a:p>
            <a:r>
              <a:rPr lang="en-US" dirty="0"/>
              <a:t>Sebastian Sandvik, </a:t>
            </a:r>
            <a:r>
              <a:rPr lang="en-US" dirty="0" err="1"/>
              <a:t>Jur</a:t>
            </a:r>
            <a:r>
              <a:rPr lang="en-US" dirty="0"/>
              <a:t>. Mag.</a:t>
            </a:r>
          </a:p>
          <a:p>
            <a:r>
              <a:rPr lang="en-US" dirty="0" err="1"/>
              <a:t>Mariehamn</a:t>
            </a:r>
            <a:r>
              <a:rPr lang="en-US" dirty="0"/>
              <a:t>, </a:t>
            </a:r>
            <a:r>
              <a:rPr lang="en-US" dirty="0" err="1"/>
              <a:t>Åland</a:t>
            </a:r>
            <a:endParaRPr lang="en-US" dirty="0"/>
          </a:p>
          <a:p>
            <a:r>
              <a:rPr lang="en-US" dirty="0"/>
              <a:t>24-25.4.2018</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650340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sv-FI" dirty="0"/>
              <a:t>Så vad säger GDPR?</a:t>
            </a:r>
          </a:p>
        </p:txBody>
      </p:sp>
      <p:sp>
        <p:nvSpPr>
          <p:cNvPr id="7" name="Subtitle 6"/>
          <p:cNvSpPr>
            <a:spLocks noGrp="1"/>
          </p:cNvSpPr>
          <p:nvPr>
            <p:ph type="subTitle" idx="1"/>
          </p:nvPr>
        </p:nvSpPr>
        <p:spPr>
          <a:xfrm>
            <a:off x="2638028" y="4352544"/>
            <a:ext cx="7128792" cy="1239894"/>
          </a:xfrm>
        </p:spPr>
        <p:txBody>
          <a:bodyPr/>
          <a:lstStyle/>
          <a:p>
            <a:r>
              <a:rPr lang="sv-FI" dirty="0"/>
              <a:t>Eller delen där vi går genom de viktigaste punkterna i förordnignen</a:t>
            </a:r>
          </a:p>
        </p:txBody>
      </p:sp>
      <p:sp>
        <p:nvSpPr>
          <p:cNvPr id="5" name="Slide Number Placeholder 4"/>
          <p:cNvSpPr>
            <a:spLocks noGrp="1"/>
          </p:cNvSpPr>
          <p:nvPr>
            <p:ph type="sldNum" sz="quarter" idx="12"/>
          </p:nvPr>
        </p:nvSpPr>
        <p:spPr/>
        <p:txBody>
          <a:bodyPr/>
          <a:lstStyle/>
          <a:p>
            <a:fld id="{DA60BA0E-20D0-4E7C-B286-26C960A6788F}" type="slidenum">
              <a:rPr lang="sv-FI" smtClean="0"/>
              <a:t>10</a:t>
            </a:fld>
            <a:endParaRPr lang="sv-FI"/>
          </a:p>
        </p:txBody>
      </p:sp>
    </p:spTree>
    <p:extLst>
      <p:ext uri="{BB962C8B-B14F-4D97-AF65-F5344CB8AC3E}">
        <p14:creationId xmlns:p14="http://schemas.microsoft.com/office/powerpoint/2010/main" val="1464160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4150196" y="980728"/>
            <a:ext cx="4114594" cy="1800200"/>
            <a:chOff x="4150196" y="1196752"/>
            <a:chExt cx="4114594" cy="1800200"/>
          </a:xfrm>
        </p:grpSpPr>
        <p:sp>
          <p:nvSpPr>
            <p:cNvPr id="9" name="Rounded Rectangle 8"/>
            <p:cNvSpPr/>
            <p:nvPr/>
          </p:nvSpPr>
          <p:spPr>
            <a:xfrm>
              <a:off x="4150196" y="1196752"/>
              <a:ext cx="3684952" cy="1800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
          <p:nvSpPr>
            <p:cNvPr id="4" name="TextBox 3"/>
            <p:cNvSpPr txBox="1"/>
            <p:nvPr/>
          </p:nvSpPr>
          <p:spPr>
            <a:xfrm>
              <a:off x="4510236" y="2265229"/>
              <a:ext cx="3754554" cy="677108"/>
            </a:xfrm>
            <a:prstGeom prst="rect">
              <a:avLst/>
            </a:prstGeom>
            <a:noFill/>
          </p:spPr>
          <p:txBody>
            <a:bodyPr wrap="none" rtlCol="0">
              <a:spAutoFit/>
            </a:bodyPr>
            <a:lstStyle/>
            <a:p>
              <a:r>
                <a:rPr lang="sv-FI" dirty="0"/>
                <a:t>Personuppgiftsansvarig</a:t>
              </a:r>
            </a:p>
            <a:p>
              <a:r>
                <a:rPr lang="sv-FI" sz="1400" dirty="0"/>
                <a:t>- Behandlar upppgifter och äger registret</a:t>
              </a:r>
            </a:p>
          </p:txBody>
        </p:sp>
        <p:pic>
          <p:nvPicPr>
            <p:cNvPr id="12" name="Picture 11"/>
            <p:cNvPicPr>
              <a:picLocks noChangeAspect="1"/>
            </p:cNvPicPr>
            <p:nvPr/>
          </p:nvPicPr>
          <p:blipFill>
            <a:blip r:embed="rId2"/>
            <a:stretch>
              <a:fillRect/>
            </a:stretch>
          </p:blipFill>
          <p:spPr>
            <a:xfrm>
              <a:off x="5645600" y="1473199"/>
              <a:ext cx="812396" cy="819617"/>
            </a:xfrm>
            <a:prstGeom prst="rect">
              <a:avLst/>
            </a:prstGeom>
          </p:spPr>
        </p:pic>
      </p:grpSp>
      <p:grpSp>
        <p:nvGrpSpPr>
          <p:cNvPr id="15" name="Group 14"/>
          <p:cNvGrpSpPr/>
          <p:nvPr/>
        </p:nvGrpSpPr>
        <p:grpSpPr>
          <a:xfrm>
            <a:off x="8314116" y="188640"/>
            <a:ext cx="3684952" cy="1800200"/>
            <a:chOff x="8037704" y="1196752"/>
            <a:chExt cx="3684952" cy="1800200"/>
          </a:xfrm>
        </p:grpSpPr>
        <p:sp>
          <p:nvSpPr>
            <p:cNvPr id="18" name="Rounded Rectangle 17"/>
            <p:cNvSpPr/>
            <p:nvPr/>
          </p:nvSpPr>
          <p:spPr>
            <a:xfrm>
              <a:off x="8037704" y="1196752"/>
              <a:ext cx="3684952" cy="1800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
          <p:nvSpPr>
            <p:cNvPr id="8" name="TextBox 7"/>
            <p:cNvSpPr txBox="1"/>
            <p:nvPr/>
          </p:nvSpPr>
          <p:spPr>
            <a:xfrm>
              <a:off x="8473384" y="2236236"/>
              <a:ext cx="2813591" cy="677108"/>
            </a:xfrm>
            <a:prstGeom prst="rect">
              <a:avLst/>
            </a:prstGeom>
            <a:noFill/>
          </p:spPr>
          <p:txBody>
            <a:bodyPr wrap="none" rtlCol="0">
              <a:spAutoFit/>
            </a:bodyPr>
            <a:lstStyle/>
            <a:p>
              <a:r>
                <a:rPr lang="sv-FI" dirty="0"/>
                <a:t>Datainspektionen</a:t>
              </a:r>
            </a:p>
            <a:p>
              <a:r>
                <a:rPr lang="sv-FI" sz="1400" dirty="0"/>
                <a:t>- Övervakande myndighet</a:t>
              </a:r>
            </a:p>
          </p:txBody>
        </p:sp>
        <p:pic>
          <p:nvPicPr>
            <p:cNvPr id="1026" name="Picture 2" descr="http://www.clker.com/cliparts/2/9/Q/8/j/f/government-building-icon-m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04426" y="1425017"/>
              <a:ext cx="850417" cy="81331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7" name="Group 16"/>
          <p:cNvGrpSpPr/>
          <p:nvPr/>
        </p:nvGrpSpPr>
        <p:grpSpPr>
          <a:xfrm>
            <a:off x="4150196" y="2924944"/>
            <a:ext cx="3684952" cy="1800200"/>
            <a:chOff x="4150196" y="3212976"/>
            <a:chExt cx="3684952" cy="1800200"/>
          </a:xfrm>
        </p:grpSpPr>
        <p:sp>
          <p:nvSpPr>
            <p:cNvPr id="14" name="Rounded Rectangle 13"/>
            <p:cNvSpPr/>
            <p:nvPr/>
          </p:nvSpPr>
          <p:spPr>
            <a:xfrm>
              <a:off x="4150196" y="3212976"/>
              <a:ext cx="3684952" cy="1800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
          <p:nvSpPr>
            <p:cNvPr id="10" name="TextBox 9"/>
            <p:cNvSpPr txBox="1"/>
            <p:nvPr/>
          </p:nvSpPr>
          <p:spPr>
            <a:xfrm>
              <a:off x="4870276" y="4264060"/>
              <a:ext cx="2168671" cy="677108"/>
            </a:xfrm>
            <a:prstGeom prst="rect">
              <a:avLst/>
            </a:prstGeom>
            <a:noFill/>
          </p:spPr>
          <p:txBody>
            <a:bodyPr wrap="none" rtlCol="0">
              <a:spAutoFit/>
            </a:bodyPr>
            <a:lstStyle/>
            <a:p>
              <a:r>
                <a:rPr lang="sv-FI" b="1" dirty="0"/>
                <a:t>Personuppgift</a:t>
              </a:r>
            </a:p>
            <a:p>
              <a:r>
                <a:rPr lang="sv-FI" sz="1400" b="1" dirty="0"/>
                <a:t>- Finns i register</a:t>
              </a:r>
            </a:p>
          </p:txBody>
        </p:sp>
        <p:pic>
          <p:nvPicPr>
            <p:cNvPr id="1030" name="Picture 6" descr="http://clipart-library.com/data_images/6226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7152" y="3374423"/>
              <a:ext cx="1311040" cy="94481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 name="Group 18"/>
          <p:cNvGrpSpPr/>
          <p:nvPr/>
        </p:nvGrpSpPr>
        <p:grpSpPr>
          <a:xfrm>
            <a:off x="4150196" y="4905875"/>
            <a:ext cx="3684952" cy="1800200"/>
            <a:chOff x="267842" y="4885361"/>
            <a:chExt cx="3684952" cy="1800200"/>
          </a:xfrm>
        </p:grpSpPr>
        <p:sp>
          <p:nvSpPr>
            <p:cNvPr id="24" name="Rounded Rectangle 23"/>
            <p:cNvSpPr/>
            <p:nvPr/>
          </p:nvSpPr>
          <p:spPr>
            <a:xfrm>
              <a:off x="267842" y="4885361"/>
              <a:ext cx="3684952" cy="1800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
          <p:nvSpPr>
            <p:cNvPr id="6" name="TextBox 5"/>
            <p:cNvSpPr txBox="1"/>
            <p:nvPr/>
          </p:nvSpPr>
          <p:spPr>
            <a:xfrm>
              <a:off x="1009696" y="5914805"/>
              <a:ext cx="2734146" cy="677108"/>
            </a:xfrm>
            <a:prstGeom prst="rect">
              <a:avLst/>
            </a:prstGeom>
            <a:noFill/>
          </p:spPr>
          <p:txBody>
            <a:bodyPr wrap="none" rtlCol="0">
              <a:spAutoFit/>
            </a:bodyPr>
            <a:lstStyle/>
            <a:p>
              <a:r>
                <a:rPr lang="sv-FI" dirty="0"/>
                <a:t>Registrerad</a:t>
              </a:r>
            </a:p>
            <a:p>
              <a:r>
                <a:rPr lang="sv-FI" sz="1400" dirty="0"/>
                <a:t>- Fysisk person i registret, t.ex. elev</a:t>
              </a:r>
              <a:endParaRPr lang="sv-FI" dirty="0"/>
            </a:p>
          </p:txBody>
        </p:sp>
        <p:pic>
          <p:nvPicPr>
            <p:cNvPr id="1032" name="Picture 8" descr="http://clipartbarn.com/wp-content/uploads/2017/02/Student-clipart-free-download-clip-art-on.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69145" y="4971802"/>
              <a:ext cx="1082345" cy="1022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20"/>
          <p:cNvGrpSpPr/>
          <p:nvPr/>
        </p:nvGrpSpPr>
        <p:grpSpPr>
          <a:xfrm>
            <a:off x="188833" y="2206458"/>
            <a:ext cx="3684952" cy="1800200"/>
            <a:chOff x="154785" y="1563576"/>
            <a:chExt cx="3684952" cy="1800200"/>
          </a:xfrm>
        </p:grpSpPr>
        <p:sp>
          <p:nvSpPr>
            <p:cNvPr id="27" name="Rounded Rectangle 26"/>
            <p:cNvSpPr/>
            <p:nvPr/>
          </p:nvSpPr>
          <p:spPr>
            <a:xfrm>
              <a:off x="154785" y="1563576"/>
              <a:ext cx="3684952" cy="1800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
          <p:nvSpPr>
            <p:cNvPr id="5" name="TextBox 4"/>
            <p:cNvSpPr txBox="1"/>
            <p:nvPr/>
          </p:nvSpPr>
          <p:spPr>
            <a:xfrm>
              <a:off x="549833" y="2525305"/>
              <a:ext cx="2883033" cy="830997"/>
            </a:xfrm>
            <a:prstGeom prst="rect">
              <a:avLst/>
            </a:prstGeom>
            <a:noFill/>
          </p:spPr>
          <p:txBody>
            <a:bodyPr wrap="none" rtlCol="0">
              <a:spAutoFit/>
            </a:bodyPr>
            <a:lstStyle/>
            <a:p>
              <a:r>
                <a:rPr lang="sv-FI" dirty="0"/>
                <a:t>Personuppgiftsbiträde</a:t>
              </a:r>
            </a:p>
            <a:p>
              <a:r>
                <a:rPr lang="sv-FI" dirty="0"/>
                <a:t> </a:t>
              </a:r>
              <a:r>
                <a:rPr lang="sv-FI" sz="1400" dirty="0"/>
                <a:t>- behandlar uppgifter för ansvarige</a:t>
              </a:r>
              <a:endParaRPr lang="sv-FI" dirty="0"/>
            </a:p>
          </p:txBody>
        </p:sp>
        <p:pic>
          <p:nvPicPr>
            <p:cNvPr id="1034" name="Picture 10" descr="Image result for cook"/>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63118" y="1610168"/>
              <a:ext cx="1056464" cy="103692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Group 21"/>
          <p:cNvGrpSpPr/>
          <p:nvPr/>
        </p:nvGrpSpPr>
        <p:grpSpPr>
          <a:xfrm>
            <a:off x="8314115" y="2217105"/>
            <a:ext cx="3684952" cy="1800200"/>
            <a:chOff x="8242671" y="3866407"/>
            <a:chExt cx="3684952" cy="1800200"/>
          </a:xfrm>
        </p:grpSpPr>
        <p:sp>
          <p:nvSpPr>
            <p:cNvPr id="29" name="Rounded Rectangle 28"/>
            <p:cNvSpPr/>
            <p:nvPr/>
          </p:nvSpPr>
          <p:spPr>
            <a:xfrm>
              <a:off x="8242671" y="3866407"/>
              <a:ext cx="3684952" cy="1800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
          <p:nvSpPr>
            <p:cNvPr id="7" name="TextBox 6"/>
            <p:cNvSpPr txBox="1"/>
            <p:nvPr/>
          </p:nvSpPr>
          <p:spPr>
            <a:xfrm>
              <a:off x="8396283" y="4858054"/>
              <a:ext cx="3419526" cy="677108"/>
            </a:xfrm>
            <a:prstGeom prst="rect">
              <a:avLst/>
            </a:prstGeom>
            <a:noFill/>
          </p:spPr>
          <p:txBody>
            <a:bodyPr wrap="none" rtlCol="0">
              <a:spAutoFit/>
            </a:bodyPr>
            <a:lstStyle/>
            <a:p>
              <a:r>
                <a:rPr lang="sv-FI" dirty="0"/>
                <a:t>Dataskyddsombud</a:t>
              </a:r>
            </a:p>
            <a:p>
              <a:r>
                <a:rPr lang="sv-FI" sz="1400" dirty="0"/>
                <a:t>- Arbetar för personuppgiftsansvarige</a:t>
              </a:r>
            </a:p>
          </p:txBody>
        </p:sp>
        <p:pic>
          <p:nvPicPr>
            <p:cNvPr id="20" name="Picture 19"/>
            <p:cNvPicPr>
              <a:picLocks noChangeAspect="1"/>
            </p:cNvPicPr>
            <p:nvPr/>
          </p:nvPicPr>
          <p:blipFill>
            <a:blip r:embed="rId7"/>
            <a:stretch>
              <a:fillRect/>
            </a:stretch>
          </p:blipFill>
          <p:spPr>
            <a:xfrm>
              <a:off x="11010474" y="3924847"/>
              <a:ext cx="627831" cy="1271761"/>
            </a:xfrm>
            <a:prstGeom prst="rect">
              <a:avLst/>
            </a:prstGeom>
          </p:spPr>
        </p:pic>
      </p:grpSp>
      <p:sp>
        <p:nvSpPr>
          <p:cNvPr id="31" name="TextBox 30"/>
          <p:cNvSpPr txBox="1"/>
          <p:nvPr/>
        </p:nvSpPr>
        <p:spPr>
          <a:xfrm>
            <a:off x="13692" y="6256083"/>
            <a:ext cx="3817347" cy="461665"/>
          </a:xfrm>
          <a:prstGeom prst="rect">
            <a:avLst/>
          </a:prstGeom>
          <a:noFill/>
        </p:spPr>
        <p:txBody>
          <a:bodyPr wrap="square" rtlCol="0">
            <a:spAutoFit/>
          </a:bodyPr>
          <a:lstStyle/>
          <a:p>
            <a:r>
              <a:rPr lang="sv-FI" dirty="0"/>
              <a:t>Lite terminologi...</a:t>
            </a:r>
          </a:p>
        </p:txBody>
      </p:sp>
      <p:sp>
        <p:nvSpPr>
          <p:cNvPr id="1024" name="Slide Number Placeholder 1023"/>
          <p:cNvSpPr>
            <a:spLocks noGrp="1"/>
          </p:cNvSpPr>
          <p:nvPr>
            <p:ph type="sldNum" sz="quarter" idx="12"/>
          </p:nvPr>
        </p:nvSpPr>
        <p:spPr/>
        <p:txBody>
          <a:bodyPr/>
          <a:lstStyle/>
          <a:p>
            <a:fld id="{DA60BA0E-20D0-4E7C-B286-26C960A6788F}" type="slidenum">
              <a:rPr lang="sv-FI" smtClean="0"/>
              <a:t>11</a:t>
            </a:fld>
            <a:endParaRPr lang="sv-FI"/>
          </a:p>
        </p:txBody>
      </p:sp>
      <p:pic>
        <p:nvPicPr>
          <p:cNvPr id="1029" name="Picture 1028"/>
          <p:cNvPicPr>
            <a:picLocks noChangeAspect="1"/>
          </p:cNvPicPr>
          <p:nvPr/>
        </p:nvPicPr>
        <p:blipFill>
          <a:blip r:embed="rId8"/>
          <a:stretch>
            <a:fillRect/>
          </a:stretch>
        </p:blipFill>
        <p:spPr>
          <a:xfrm>
            <a:off x="4280254" y="1088741"/>
            <a:ext cx="405823" cy="396044"/>
          </a:xfrm>
          <a:prstGeom prst="rect">
            <a:avLst/>
          </a:prstGeom>
        </p:spPr>
      </p:pic>
      <p:sp>
        <p:nvSpPr>
          <p:cNvPr id="30" name="Title 1"/>
          <p:cNvSpPr>
            <a:spLocks noGrp="1"/>
          </p:cNvSpPr>
          <p:nvPr>
            <p:ph type="title"/>
          </p:nvPr>
        </p:nvSpPr>
        <p:spPr>
          <a:xfrm>
            <a:off x="488820" y="451029"/>
            <a:ext cx="2495706" cy="1028668"/>
          </a:xfrm>
        </p:spPr>
        <p:txBody>
          <a:bodyPr/>
          <a:lstStyle/>
          <a:p>
            <a:r>
              <a:rPr lang="sv-FI" dirty="0"/>
              <a:t>Parter</a:t>
            </a:r>
          </a:p>
        </p:txBody>
      </p:sp>
    </p:spTree>
    <p:extLst>
      <p:ext uri="{BB962C8B-B14F-4D97-AF65-F5344CB8AC3E}">
        <p14:creationId xmlns:p14="http://schemas.microsoft.com/office/powerpoint/2010/main" val="191157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 calcmode="lin" valueType="num">
                                      <p:cBhvr>
                                        <p:cTn id="7" dur="1000" fill="hold"/>
                                        <p:tgtEl>
                                          <p:spTgt spid="1029"/>
                                        </p:tgtEl>
                                        <p:attrNameLst>
                                          <p:attrName>ppt_w</p:attrName>
                                        </p:attrNameLst>
                                      </p:cBhvr>
                                      <p:tavLst>
                                        <p:tav tm="0">
                                          <p:val>
                                            <p:fltVal val="0"/>
                                          </p:val>
                                        </p:tav>
                                        <p:tav tm="100000">
                                          <p:val>
                                            <p:strVal val="#ppt_w"/>
                                          </p:val>
                                        </p:tav>
                                      </p:tavLst>
                                    </p:anim>
                                    <p:anim calcmode="lin" valueType="num">
                                      <p:cBhvr>
                                        <p:cTn id="8" dur="1000" fill="hold"/>
                                        <p:tgtEl>
                                          <p:spTgt spid="1029"/>
                                        </p:tgtEl>
                                        <p:attrNameLst>
                                          <p:attrName>ppt_h</p:attrName>
                                        </p:attrNameLst>
                                      </p:cBhvr>
                                      <p:tavLst>
                                        <p:tav tm="0">
                                          <p:val>
                                            <p:fltVal val="0"/>
                                          </p:val>
                                        </p:tav>
                                        <p:tav tm="100000">
                                          <p:val>
                                            <p:strVal val="#ppt_h"/>
                                          </p:val>
                                        </p:tav>
                                      </p:tavLst>
                                    </p:anim>
                                    <p:anim calcmode="lin" valueType="num">
                                      <p:cBhvr>
                                        <p:cTn id="9" dur="1000" fill="hold"/>
                                        <p:tgtEl>
                                          <p:spTgt spid="1029"/>
                                        </p:tgtEl>
                                        <p:attrNameLst>
                                          <p:attrName>style.rotation</p:attrName>
                                        </p:attrNameLst>
                                      </p:cBhvr>
                                      <p:tavLst>
                                        <p:tav tm="0">
                                          <p:val>
                                            <p:fltVal val="90"/>
                                          </p:val>
                                        </p:tav>
                                        <p:tav tm="100000">
                                          <p:val>
                                            <p:fltVal val="0"/>
                                          </p:val>
                                        </p:tav>
                                      </p:tavLst>
                                    </p:anim>
                                    <p:animEffect transition="in" filter="fade">
                                      <p:cBhvr>
                                        <p:cTn id="10" dur="10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Parter - Summering</a:t>
            </a:r>
          </a:p>
        </p:txBody>
      </p:sp>
      <p:sp>
        <p:nvSpPr>
          <p:cNvPr id="5" name="Slide Number Placeholder 4"/>
          <p:cNvSpPr>
            <a:spLocks noGrp="1"/>
          </p:cNvSpPr>
          <p:nvPr>
            <p:ph type="sldNum" sz="quarter" idx="12"/>
          </p:nvPr>
        </p:nvSpPr>
        <p:spPr/>
        <p:txBody>
          <a:bodyPr/>
          <a:lstStyle/>
          <a:p>
            <a:fld id="{DA60BA0E-20D0-4E7C-B286-26C960A6788F}" type="slidenum">
              <a:rPr lang="sv-FI" smtClean="0"/>
              <a:t>12</a:t>
            </a:fld>
            <a:endParaRPr lang="sv-FI"/>
          </a:p>
        </p:txBody>
      </p:sp>
      <p:graphicFrame>
        <p:nvGraphicFramePr>
          <p:cNvPr id="7" name="Table 6"/>
          <p:cNvGraphicFramePr>
            <a:graphicFrameLocks noGrp="1"/>
          </p:cNvGraphicFramePr>
          <p:nvPr>
            <p:extLst>
              <p:ext uri="{D42A27DB-BD31-4B8C-83A1-F6EECF244321}">
                <p14:modId xmlns:p14="http://schemas.microsoft.com/office/powerpoint/2010/main" val="316135952"/>
              </p:ext>
            </p:extLst>
          </p:nvPr>
        </p:nvGraphicFramePr>
        <p:xfrm>
          <a:off x="1413893" y="2606168"/>
          <a:ext cx="9073007" cy="2936667"/>
        </p:xfrm>
        <a:graphic>
          <a:graphicData uri="http://schemas.openxmlformats.org/drawingml/2006/table">
            <a:tbl>
              <a:tblPr firstRow="1" bandRow="1">
                <a:tableStyleId>{69012ECD-51FC-41F1-AA8D-1B2483CD663E}</a:tableStyleId>
              </a:tblPr>
              <a:tblGrid>
                <a:gridCol w="2677281">
                  <a:extLst>
                    <a:ext uri="{9D8B030D-6E8A-4147-A177-3AD203B41FA5}">
                      <a16:colId xmlns:a16="http://schemas.microsoft.com/office/drawing/2014/main" val="306069300"/>
                    </a:ext>
                  </a:extLst>
                </a:gridCol>
                <a:gridCol w="3732500">
                  <a:extLst>
                    <a:ext uri="{9D8B030D-6E8A-4147-A177-3AD203B41FA5}">
                      <a16:colId xmlns:a16="http://schemas.microsoft.com/office/drawing/2014/main" val="1646857708"/>
                    </a:ext>
                  </a:extLst>
                </a:gridCol>
                <a:gridCol w="2663226">
                  <a:extLst>
                    <a:ext uri="{9D8B030D-6E8A-4147-A177-3AD203B41FA5}">
                      <a16:colId xmlns:a16="http://schemas.microsoft.com/office/drawing/2014/main" val="3497124845"/>
                    </a:ext>
                  </a:extLst>
                </a:gridCol>
              </a:tblGrid>
              <a:tr h="389715">
                <a:tc>
                  <a:txBody>
                    <a:bodyPr/>
                    <a:lstStyle/>
                    <a:p>
                      <a:r>
                        <a:rPr lang="sv-FI" dirty="0"/>
                        <a:t>Vem?</a:t>
                      </a:r>
                    </a:p>
                  </a:txBody>
                  <a:tcPr/>
                </a:tc>
                <a:tc>
                  <a:txBody>
                    <a:bodyPr/>
                    <a:lstStyle/>
                    <a:p>
                      <a:r>
                        <a:rPr lang="sv-FI" dirty="0"/>
                        <a:t>Vad?</a:t>
                      </a:r>
                    </a:p>
                  </a:txBody>
                  <a:tcPr/>
                </a:tc>
                <a:tc>
                  <a:txBody>
                    <a:bodyPr/>
                    <a:lstStyle/>
                    <a:p>
                      <a:r>
                        <a:rPr lang="sv-FI" dirty="0"/>
                        <a:t>Exempel</a:t>
                      </a:r>
                    </a:p>
                  </a:txBody>
                  <a:tcPr/>
                </a:tc>
                <a:extLst>
                  <a:ext uri="{0D108BD9-81ED-4DB2-BD59-A6C34878D82A}">
                    <a16:rowId xmlns:a16="http://schemas.microsoft.com/office/drawing/2014/main" val="3410882926"/>
                  </a:ext>
                </a:extLst>
              </a:tr>
              <a:tr h="672392">
                <a:tc>
                  <a:txBody>
                    <a:bodyPr/>
                    <a:lstStyle/>
                    <a:p>
                      <a:r>
                        <a:rPr lang="sv-FI" b="1" dirty="0"/>
                        <a:t>Registrerad</a:t>
                      </a:r>
                    </a:p>
                  </a:txBody>
                  <a:tcPr/>
                </a:tc>
                <a:tc>
                  <a:txBody>
                    <a:bodyPr/>
                    <a:lstStyle/>
                    <a:p>
                      <a:r>
                        <a:rPr lang="sv-FI" dirty="0"/>
                        <a:t>En identifierad eller identifierbar person med rättigheter</a:t>
                      </a:r>
                    </a:p>
                  </a:txBody>
                  <a:tcPr/>
                </a:tc>
                <a:tc>
                  <a:txBody>
                    <a:bodyPr/>
                    <a:lstStyle/>
                    <a:p>
                      <a:r>
                        <a:rPr lang="sv-FI" dirty="0"/>
                        <a:t>Elev, vårdnadshavare,</a:t>
                      </a:r>
                      <a:r>
                        <a:rPr lang="sv-FI" baseline="0" dirty="0"/>
                        <a:t> lärare</a:t>
                      </a:r>
                      <a:endParaRPr lang="sv-FI" dirty="0"/>
                    </a:p>
                  </a:txBody>
                  <a:tcPr/>
                </a:tc>
                <a:extLst>
                  <a:ext uri="{0D108BD9-81ED-4DB2-BD59-A6C34878D82A}">
                    <a16:rowId xmlns:a16="http://schemas.microsoft.com/office/drawing/2014/main" val="4123953386"/>
                  </a:ext>
                </a:extLst>
              </a:tr>
              <a:tr h="960541">
                <a:tc>
                  <a:txBody>
                    <a:bodyPr/>
                    <a:lstStyle/>
                    <a:p>
                      <a:r>
                        <a:rPr lang="sv-FI" b="1" dirty="0"/>
                        <a:t>Personuppgiftsansvarig</a:t>
                      </a:r>
                    </a:p>
                  </a:txBody>
                  <a:tcPr/>
                </a:tc>
                <a:tc>
                  <a:txBody>
                    <a:bodyPr/>
                    <a:lstStyle/>
                    <a:p>
                      <a:r>
                        <a:rPr lang="sv-FI" dirty="0"/>
                        <a:t>Bestämmer över</a:t>
                      </a:r>
                      <a:r>
                        <a:rPr lang="sv-FI" baseline="0" dirty="0"/>
                        <a:t> ändamålen och tillvägagångssättet för behandlingen – ansvarar mot registrerade</a:t>
                      </a:r>
                      <a:endParaRPr lang="sv-FI" dirty="0"/>
                    </a:p>
                  </a:txBody>
                  <a:tcPr/>
                </a:tc>
                <a:tc>
                  <a:txBody>
                    <a:bodyPr/>
                    <a:lstStyle/>
                    <a:p>
                      <a:r>
                        <a:rPr lang="sv-FI" dirty="0"/>
                        <a:t>Kommun/stad, bildningsnämnd</a:t>
                      </a:r>
                    </a:p>
                  </a:txBody>
                  <a:tcPr/>
                </a:tc>
                <a:extLst>
                  <a:ext uri="{0D108BD9-81ED-4DB2-BD59-A6C34878D82A}">
                    <a16:rowId xmlns:a16="http://schemas.microsoft.com/office/drawing/2014/main" val="431629970"/>
                  </a:ext>
                </a:extLst>
              </a:tr>
              <a:tr h="672392">
                <a:tc>
                  <a:txBody>
                    <a:bodyPr/>
                    <a:lstStyle/>
                    <a:p>
                      <a:r>
                        <a:rPr lang="sv-FI" b="1" dirty="0"/>
                        <a:t>Personuppgiftsbiträde</a:t>
                      </a:r>
                    </a:p>
                  </a:txBody>
                  <a:tcPr/>
                </a:tc>
                <a:tc>
                  <a:txBody>
                    <a:bodyPr/>
                    <a:lstStyle/>
                    <a:p>
                      <a:r>
                        <a:rPr lang="sv-FI" dirty="0"/>
                        <a:t>Agerar för</a:t>
                      </a:r>
                      <a:r>
                        <a:rPr lang="sv-FI" baseline="0" dirty="0"/>
                        <a:t> ansvariges del och på dennes instruktioner – ansvarar främst mot personuppgiftsansvarige</a:t>
                      </a:r>
                      <a:endParaRPr lang="sv-FI" dirty="0"/>
                    </a:p>
                  </a:txBody>
                  <a:tcPr/>
                </a:tc>
                <a:tc>
                  <a:txBody>
                    <a:bodyPr/>
                    <a:lstStyle/>
                    <a:p>
                      <a:r>
                        <a:rPr lang="sv-FI" dirty="0"/>
                        <a:t>Kökspersonal, IT-support, skolskjuts</a:t>
                      </a:r>
                    </a:p>
                  </a:txBody>
                  <a:tcPr/>
                </a:tc>
                <a:extLst>
                  <a:ext uri="{0D108BD9-81ED-4DB2-BD59-A6C34878D82A}">
                    <a16:rowId xmlns:a16="http://schemas.microsoft.com/office/drawing/2014/main" val="3802104914"/>
                  </a:ext>
                </a:extLst>
              </a:tr>
            </a:tbl>
          </a:graphicData>
        </a:graphic>
      </p:graphicFrame>
    </p:spTree>
    <p:extLst>
      <p:ext uri="{BB962C8B-B14F-4D97-AF65-F5344CB8AC3E}">
        <p14:creationId xmlns:p14="http://schemas.microsoft.com/office/powerpoint/2010/main" val="2792539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Vad är personuppgifter?</a:t>
            </a:r>
          </a:p>
        </p:txBody>
      </p:sp>
      <p:sp>
        <p:nvSpPr>
          <p:cNvPr id="3" name="Content Placeholder 2"/>
          <p:cNvSpPr>
            <a:spLocks noGrp="1"/>
          </p:cNvSpPr>
          <p:nvPr>
            <p:ph idx="1"/>
          </p:nvPr>
        </p:nvSpPr>
        <p:spPr>
          <a:xfrm>
            <a:off x="1125860" y="2638045"/>
            <a:ext cx="10081119" cy="3101983"/>
          </a:xfrm>
        </p:spPr>
        <p:txBody>
          <a:bodyPr/>
          <a:lstStyle/>
          <a:p>
            <a:r>
              <a:rPr lang="sv-FI" dirty="0"/>
              <a:t>Om en fysisk person är </a:t>
            </a:r>
            <a:r>
              <a:rPr lang="sv-FI" b="1" dirty="0"/>
              <a:t>identifierad </a:t>
            </a:r>
            <a:r>
              <a:rPr lang="sv-FI" dirty="0"/>
              <a:t>eller </a:t>
            </a:r>
            <a:r>
              <a:rPr lang="sv-FI" b="1" dirty="0"/>
              <a:t>identifier</a:t>
            </a:r>
            <a:r>
              <a:rPr lang="sv-FI" b="1" u="sng" dirty="0"/>
              <a:t>bar</a:t>
            </a:r>
            <a:r>
              <a:rPr lang="sv-FI" b="1" dirty="0"/>
              <a:t> </a:t>
            </a:r>
            <a:r>
              <a:rPr lang="sv-FI" dirty="0"/>
              <a:t>är alla uppgifter om personen personuppgifter</a:t>
            </a:r>
          </a:p>
          <a:p>
            <a:r>
              <a:rPr lang="sv-FI" u="sng" dirty="0"/>
              <a:t>Identifierbarhet</a:t>
            </a:r>
            <a:r>
              <a:rPr lang="sv-FI" dirty="0"/>
              <a:t>: en person kan </a:t>
            </a:r>
            <a:r>
              <a:rPr lang="sv-FI" b="1" dirty="0"/>
              <a:t>direkt </a:t>
            </a:r>
            <a:r>
              <a:rPr lang="sv-FI" dirty="0"/>
              <a:t>eller </a:t>
            </a:r>
            <a:r>
              <a:rPr lang="sv-FI" b="1" dirty="0"/>
              <a:t>indirekt</a:t>
            </a:r>
            <a:r>
              <a:rPr lang="sv-FI" dirty="0"/>
              <a:t> identifieras med hjälp av olika uppgifter såsom namn, personbeteckning, adress (geografisk eller elektronisk) eller med hjälp av fysiska, fysiologiska, genetiska, psykiska, ekonomiska, kulturella eller sociala uppgifter.</a:t>
            </a:r>
          </a:p>
          <a:p>
            <a:endParaRPr lang="sv-FI" dirty="0"/>
          </a:p>
          <a:p>
            <a:r>
              <a:rPr lang="sv-FI" dirty="0"/>
              <a:t>GDPR tillämpas på all behandling av personuppgifter – på papper eller elektroniskt – men vissa skyldigheter gäller endast register som hanteras automatiskt</a:t>
            </a:r>
          </a:p>
          <a:p>
            <a:endParaRPr lang="sv-FI" dirty="0"/>
          </a:p>
        </p:txBody>
      </p:sp>
      <p:sp>
        <p:nvSpPr>
          <p:cNvPr id="4" name="Slide Number Placeholder 3"/>
          <p:cNvSpPr>
            <a:spLocks noGrp="1"/>
          </p:cNvSpPr>
          <p:nvPr>
            <p:ph type="sldNum" sz="quarter" idx="12"/>
          </p:nvPr>
        </p:nvSpPr>
        <p:spPr/>
        <p:txBody>
          <a:bodyPr/>
          <a:lstStyle/>
          <a:p>
            <a:fld id="{DA60BA0E-20D0-4E7C-B286-26C960A6788F}" type="slidenum">
              <a:rPr lang="sv-FI" smtClean="0"/>
              <a:t>13</a:t>
            </a:fld>
            <a:endParaRPr lang="sv-FI"/>
          </a:p>
        </p:txBody>
      </p:sp>
    </p:spTree>
    <p:extLst>
      <p:ext uri="{BB962C8B-B14F-4D97-AF65-F5344CB8AC3E}">
        <p14:creationId xmlns:p14="http://schemas.microsoft.com/office/powerpoint/2010/main" val="251451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Vad är personuppgifter i praktiken?</a:t>
            </a:r>
          </a:p>
        </p:txBody>
      </p:sp>
      <p:sp>
        <p:nvSpPr>
          <p:cNvPr id="3" name="Content Placeholder 2"/>
          <p:cNvSpPr>
            <a:spLocks noGrp="1"/>
          </p:cNvSpPr>
          <p:nvPr>
            <p:ph idx="1"/>
          </p:nvPr>
        </p:nvSpPr>
        <p:spPr>
          <a:xfrm>
            <a:off x="829277" y="2198960"/>
            <a:ext cx="4545055" cy="4470400"/>
          </a:xfrm>
        </p:spPr>
        <p:txBody>
          <a:bodyPr>
            <a:normAutofit/>
          </a:bodyPr>
          <a:lstStyle/>
          <a:p>
            <a:r>
              <a:rPr lang="sv-FI" dirty="0"/>
              <a:t>Svar: Väldigt mycket!</a:t>
            </a:r>
          </a:p>
          <a:p>
            <a:pPr lvl="1"/>
            <a:r>
              <a:rPr lang="sv-FI" dirty="0"/>
              <a:t>Personbeteckning (särskild lagstiftning)</a:t>
            </a:r>
          </a:p>
          <a:p>
            <a:pPr lvl="1"/>
            <a:r>
              <a:rPr lang="sv-FI" dirty="0"/>
              <a:t>Namn</a:t>
            </a:r>
          </a:p>
          <a:p>
            <a:pPr lvl="1"/>
            <a:r>
              <a:rPr lang="sv-FI" dirty="0"/>
              <a:t>Adress</a:t>
            </a:r>
          </a:p>
          <a:p>
            <a:pPr lvl="1"/>
            <a:r>
              <a:rPr lang="sv-FI" dirty="0"/>
              <a:t>Födelsetid</a:t>
            </a:r>
          </a:p>
          <a:p>
            <a:pPr lvl="1"/>
            <a:r>
              <a:rPr lang="sv-FI" dirty="0"/>
              <a:t>Telefonnummer</a:t>
            </a:r>
          </a:p>
          <a:p>
            <a:pPr lvl="1"/>
            <a:r>
              <a:rPr lang="sv-FI" dirty="0"/>
              <a:t>E-post</a:t>
            </a:r>
          </a:p>
          <a:p>
            <a:pPr lvl="1"/>
            <a:r>
              <a:rPr lang="sv-FI" dirty="0"/>
              <a:t>Bankkonto</a:t>
            </a:r>
          </a:p>
          <a:p>
            <a:pPr lvl="1"/>
            <a:r>
              <a:rPr lang="sv-FI" dirty="0"/>
              <a:t>Fordons registreringsnummer</a:t>
            </a:r>
          </a:p>
          <a:p>
            <a:pPr lvl="1"/>
            <a:r>
              <a:rPr lang="sv-FI" dirty="0"/>
              <a:t>Bilder</a:t>
            </a:r>
          </a:p>
          <a:p>
            <a:pPr lvl="1"/>
            <a:r>
              <a:rPr lang="sv-FI" dirty="0"/>
              <a:t>Betyg</a:t>
            </a:r>
          </a:p>
        </p:txBody>
      </p:sp>
      <p:sp>
        <p:nvSpPr>
          <p:cNvPr id="4" name="TextBox 3"/>
          <p:cNvSpPr txBox="1"/>
          <p:nvPr/>
        </p:nvSpPr>
        <p:spPr>
          <a:xfrm>
            <a:off x="6166420" y="3068960"/>
            <a:ext cx="4032448" cy="1200329"/>
          </a:xfrm>
          <a:prstGeom prst="rect">
            <a:avLst/>
          </a:prstGeom>
          <a:noFill/>
        </p:spPr>
        <p:txBody>
          <a:bodyPr wrap="square" rtlCol="0">
            <a:spAutoFit/>
          </a:bodyPr>
          <a:lstStyle/>
          <a:p>
            <a:r>
              <a:rPr lang="sv-FI" b="1" dirty="0"/>
              <a:t>Obs! På en liten ort blir det lättare fråga om personuppgifter!</a:t>
            </a:r>
          </a:p>
        </p:txBody>
      </p:sp>
      <p:sp>
        <p:nvSpPr>
          <p:cNvPr id="5" name="Slide Number Placeholder 4"/>
          <p:cNvSpPr>
            <a:spLocks noGrp="1"/>
          </p:cNvSpPr>
          <p:nvPr>
            <p:ph type="sldNum" sz="quarter" idx="12"/>
          </p:nvPr>
        </p:nvSpPr>
        <p:spPr/>
        <p:txBody>
          <a:bodyPr/>
          <a:lstStyle/>
          <a:p>
            <a:fld id="{DA60BA0E-20D0-4E7C-B286-26C960A6788F}" type="slidenum">
              <a:rPr lang="sv-FI" smtClean="0"/>
              <a:t>14</a:t>
            </a:fld>
            <a:endParaRPr lang="sv-FI"/>
          </a:p>
        </p:txBody>
      </p:sp>
    </p:spTree>
    <p:extLst>
      <p:ext uri="{BB962C8B-B14F-4D97-AF65-F5344CB8AC3E}">
        <p14:creationId xmlns:p14="http://schemas.microsoft.com/office/powerpoint/2010/main" val="3633273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När får man behandla personuppgifter?</a:t>
            </a:r>
          </a:p>
        </p:txBody>
      </p:sp>
      <p:sp>
        <p:nvSpPr>
          <p:cNvPr id="3" name="Content Placeholder 2"/>
          <p:cNvSpPr>
            <a:spLocks noGrp="1"/>
          </p:cNvSpPr>
          <p:nvPr>
            <p:ph idx="1"/>
          </p:nvPr>
        </p:nvSpPr>
        <p:spPr>
          <a:xfrm>
            <a:off x="1197868" y="2638045"/>
            <a:ext cx="9937103" cy="3815291"/>
          </a:xfrm>
        </p:spPr>
        <p:txBody>
          <a:bodyPr>
            <a:normAutofit/>
          </a:bodyPr>
          <a:lstStyle/>
          <a:p>
            <a:r>
              <a:rPr lang="sv-FI" dirty="0"/>
              <a:t>Behandling är </a:t>
            </a:r>
            <a:r>
              <a:rPr lang="sv-FI" u="sng" dirty="0"/>
              <a:t>allt</a:t>
            </a:r>
            <a:r>
              <a:rPr lang="sv-FI" dirty="0"/>
              <a:t> som rör personuppgifter – även passiv lagring!</a:t>
            </a:r>
          </a:p>
          <a:p>
            <a:r>
              <a:rPr lang="sv-FI" dirty="0"/>
              <a:t>Grunder – åtminstone en av dessa måste gälla:	</a:t>
            </a:r>
          </a:p>
          <a:p>
            <a:pPr marL="0" indent="0">
              <a:buNone/>
            </a:pPr>
            <a:r>
              <a:rPr lang="sv-FI" dirty="0"/>
              <a:t>		a) Registrerades samtycke</a:t>
            </a:r>
          </a:p>
          <a:p>
            <a:pPr marL="0" indent="0">
              <a:buNone/>
            </a:pPr>
            <a:r>
              <a:rPr lang="sv-FI" dirty="0"/>
              <a:t>		b) Avtal där den registrerade är part</a:t>
            </a:r>
          </a:p>
          <a:p>
            <a:pPr marL="0" indent="0">
              <a:buNone/>
            </a:pPr>
            <a:r>
              <a:rPr lang="sv-FI" dirty="0"/>
              <a:t>		c) Rättslig förpliktelse (=tvingande lagstiftning)</a:t>
            </a:r>
          </a:p>
          <a:p>
            <a:pPr marL="0" indent="0">
              <a:buNone/>
            </a:pPr>
            <a:r>
              <a:rPr lang="sv-FI" dirty="0"/>
              <a:t>		d) Skydd av persons grundläggande intressen</a:t>
            </a:r>
          </a:p>
          <a:p>
            <a:pPr marL="0" indent="0">
              <a:buNone/>
            </a:pPr>
            <a:r>
              <a:rPr lang="sv-FI" dirty="0"/>
              <a:t>		e) Myndighetsutövning eller utförande av uppgift av allmänt intresse</a:t>
            </a:r>
          </a:p>
          <a:p>
            <a:pPr marL="0" indent="0">
              <a:buNone/>
            </a:pPr>
            <a:r>
              <a:rPr lang="sv-FI" dirty="0"/>
              <a:t>		f) Personuppgiftsansvariges berättigade intressen (många undantag!)</a:t>
            </a:r>
          </a:p>
        </p:txBody>
      </p:sp>
      <p:sp>
        <p:nvSpPr>
          <p:cNvPr id="4" name="Slide Number Placeholder 3"/>
          <p:cNvSpPr>
            <a:spLocks noGrp="1"/>
          </p:cNvSpPr>
          <p:nvPr>
            <p:ph type="sldNum" sz="quarter" idx="12"/>
          </p:nvPr>
        </p:nvSpPr>
        <p:spPr/>
        <p:txBody>
          <a:bodyPr/>
          <a:lstStyle/>
          <a:p>
            <a:fld id="{DA60BA0E-20D0-4E7C-B286-26C960A6788F}" type="slidenum">
              <a:rPr lang="sv-FI" smtClean="0"/>
              <a:t>15</a:t>
            </a:fld>
            <a:endParaRPr lang="sv-FI"/>
          </a:p>
        </p:txBody>
      </p:sp>
    </p:spTree>
    <p:extLst>
      <p:ext uri="{BB962C8B-B14F-4D97-AF65-F5344CB8AC3E}">
        <p14:creationId xmlns:p14="http://schemas.microsoft.com/office/powerpoint/2010/main" val="4142135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När får skolan behandla personuppgifter?</a:t>
            </a:r>
          </a:p>
        </p:txBody>
      </p:sp>
      <p:sp>
        <p:nvSpPr>
          <p:cNvPr id="3" name="Content Placeholder 2"/>
          <p:cNvSpPr>
            <a:spLocks noGrp="1"/>
          </p:cNvSpPr>
          <p:nvPr>
            <p:ph idx="1"/>
          </p:nvPr>
        </p:nvSpPr>
        <p:spPr/>
        <p:txBody>
          <a:bodyPr/>
          <a:lstStyle/>
          <a:p>
            <a:r>
              <a:rPr lang="sv-FI" dirty="0"/>
              <a:t>Skolan är en mångfacetterad miljö, och i olika situationer kan olika grunder gälla för behandlingen</a:t>
            </a:r>
          </a:p>
          <a:p>
            <a:r>
              <a:rPr lang="sv-FI" dirty="0"/>
              <a:t>I slutändan behöver organisationen (t.ex. kommun/stad) fundera på dessa, och det finns olika tolkningar</a:t>
            </a:r>
          </a:p>
          <a:p>
            <a:endParaRPr lang="sv-FI" dirty="0"/>
          </a:p>
          <a:p>
            <a:endParaRPr lang="sv-FI" dirty="0"/>
          </a:p>
        </p:txBody>
      </p:sp>
      <p:sp>
        <p:nvSpPr>
          <p:cNvPr id="5" name="Slide Number Placeholder 4"/>
          <p:cNvSpPr>
            <a:spLocks noGrp="1"/>
          </p:cNvSpPr>
          <p:nvPr>
            <p:ph type="sldNum" sz="quarter" idx="12"/>
          </p:nvPr>
        </p:nvSpPr>
        <p:spPr/>
        <p:txBody>
          <a:bodyPr/>
          <a:lstStyle/>
          <a:p>
            <a:fld id="{DA60BA0E-20D0-4E7C-B286-26C960A6788F}" type="slidenum">
              <a:rPr lang="sv-FI" smtClean="0"/>
              <a:t>16</a:t>
            </a:fld>
            <a:endParaRPr lang="sv-FI"/>
          </a:p>
        </p:txBody>
      </p:sp>
    </p:spTree>
    <p:extLst>
      <p:ext uri="{BB962C8B-B14F-4D97-AF65-F5344CB8AC3E}">
        <p14:creationId xmlns:p14="http://schemas.microsoft.com/office/powerpoint/2010/main" val="2294358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Så vad är min syn?</a:t>
            </a:r>
          </a:p>
        </p:txBody>
      </p:sp>
      <p:sp>
        <p:nvSpPr>
          <p:cNvPr id="3" name="Content Placeholder 2"/>
          <p:cNvSpPr>
            <a:spLocks noGrp="1"/>
          </p:cNvSpPr>
          <p:nvPr>
            <p:ph idx="1"/>
          </p:nvPr>
        </p:nvSpPr>
        <p:spPr>
          <a:xfrm>
            <a:off x="1599785" y="2638045"/>
            <a:ext cx="9607196" cy="3101983"/>
          </a:xfrm>
        </p:spPr>
        <p:txBody>
          <a:bodyPr>
            <a:normAutofit/>
          </a:bodyPr>
          <a:lstStyle/>
          <a:p>
            <a:r>
              <a:rPr lang="sv-FI" dirty="0"/>
              <a:t>1. </a:t>
            </a:r>
            <a:r>
              <a:rPr lang="sv-FI" b="1" dirty="0"/>
              <a:t>Behandlingen är nödvändig för att ordna den utbildning som eleven har rätt till</a:t>
            </a:r>
          </a:p>
          <a:p>
            <a:pPr lvl="1"/>
            <a:r>
              <a:rPr lang="sv-FI" dirty="0"/>
              <a:t>Grund: Myndighetsutövning/allmänt intresse av att utbildning ordnas (e) ELLER tvingande lagstiftning att ordna utbildning (c)</a:t>
            </a:r>
          </a:p>
          <a:p>
            <a:r>
              <a:rPr lang="sv-FI" b="1" dirty="0"/>
              <a:t>2. Eleven kan lida allvarlig skada om uppgifterna inte behandlas</a:t>
            </a:r>
          </a:p>
          <a:p>
            <a:pPr lvl="1"/>
            <a:r>
              <a:rPr lang="sv-FI" dirty="0"/>
              <a:t>Grund: Elevens grundläggande intresse (d)</a:t>
            </a:r>
          </a:p>
          <a:p>
            <a:r>
              <a:rPr lang="sv-FI" b="1" dirty="0"/>
              <a:t>3. Vårdnadshavaren har godkänt behandlingen</a:t>
            </a:r>
            <a:r>
              <a:rPr lang="sv-FI" dirty="0"/>
              <a:t> (eller eleven själv, om tillräckligt gammal)</a:t>
            </a:r>
          </a:p>
          <a:p>
            <a:pPr lvl="1"/>
            <a:r>
              <a:rPr lang="sv-FI" dirty="0"/>
              <a:t>Grund: Samtycke (a)</a:t>
            </a:r>
          </a:p>
          <a:p>
            <a:pPr lvl="1"/>
            <a:r>
              <a:rPr lang="sv-FI" dirty="0"/>
              <a:t>Samtycke behövs förvånansvärt sällan</a:t>
            </a:r>
          </a:p>
        </p:txBody>
      </p:sp>
      <p:sp>
        <p:nvSpPr>
          <p:cNvPr id="5" name="Slide Number Placeholder 4"/>
          <p:cNvSpPr>
            <a:spLocks noGrp="1"/>
          </p:cNvSpPr>
          <p:nvPr>
            <p:ph type="sldNum" sz="quarter" idx="12"/>
          </p:nvPr>
        </p:nvSpPr>
        <p:spPr/>
        <p:txBody>
          <a:bodyPr/>
          <a:lstStyle/>
          <a:p>
            <a:fld id="{DA60BA0E-20D0-4E7C-B286-26C960A6788F}" type="slidenum">
              <a:rPr lang="sv-FI" smtClean="0"/>
              <a:t>17</a:t>
            </a:fld>
            <a:endParaRPr lang="sv-FI"/>
          </a:p>
        </p:txBody>
      </p:sp>
    </p:spTree>
    <p:extLst>
      <p:ext uri="{BB962C8B-B14F-4D97-AF65-F5344CB8AC3E}">
        <p14:creationId xmlns:p14="http://schemas.microsoft.com/office/powerpoint/2010/main" val="163786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Samtycke</a:t>
            </a:r>
          </a:p>
        </p:txBody>
      </p:sp>
      <p:sp>
        <p:nvSpPr>
          <p:cNvPr id="7" name="Content Placeholder 6"/>
          <p:cNvSpPr>
            <a:spLocks noGrp="1"/>
          </p:cNvSpPr>
          <p:nvPr>
            <p:ph idx="1"/>
          </p:nvPr>
        </p:nvSpPr>
        <p:spPr>
          <a:xfrm>
            <a:off x="1037197" y="2606392"/>
            <a:ext cx="7649503" cy="3880773"/>
          </a:xfrm>
        </p:spPr>
        <p:txBody>
          <a:bodyPr>
            <a:normAutofit/>
          </a:bodyPr>
          <a:lstStyle/>
          <a:p>
            <a:r>
              <a:rPr lang="sv-FI" dirty="0"/>
              <a:t>Samtycke ska ges </a:t>
            </a:r>
            <a:r>
              <a:rPr lang="sv-FI" b="1" dirty="0"/>
              <a:t>entydigt och klart</a:t>
            </a:r>
          </a:p>
          <a:p>
            <a:r>
              <a:rPr lang="sv-FI" dirty="0"/>
              <a:t>Passivitet räcker inte för samtycke!</a:t>
            </a:r>
          </a:p>
          <a:p>
            <a:r>
              <a:rPr lang="sv-FI" dirty="0"/>
              <a:t>Samtycke kan dras tillbaka när som helst</a:t>
            </a:r>
          </a:p>
          <a:p>
            <a:pPr marL="0" indent="0">
              <a:buNone/>
            </a:pPr>
            <a:r>
              <a:rPr lang="sv-FI" dirty="0"/>
              <a:t>Kom ihåg att dokumentera att samtycke har givits! I praktiken</a:t>
            </a:r>
            <a:br>
              <a:rPr lang="sv-FI" dirty="0"/>
            </a:br>
            <a:r>
              <a:rPr lang="sv-FI" dirty="0"/>
              <a:t>måste samtycke ges skriftligen.</a:t>
            </a:r>
          </a:p>
          <a:p>
            <a:pPr marL="0" indent="0">
              <a:buNone/>
            </a:pPr>
            <a:endParaRPr lang="sv-FI" dirty="0"/>
          </a:p>
          <a:p>
            <a:pPr marL="0" indent="0">
              <a:buNone/>
            </a:pPr>
            <a:r>
              <a:rPr lang="sv-FI" b="1" dirty="0"/>
              <a:t>Undvik att samla in för många olika samtycken av praktiska orsaker.</a:t>
            </a:r>
          </a:p>
          <a:p>
            <a:pPr marL="0" indent="0">
              <a:buNone/>
            </a:pPr>
            <a:r>
              <a:rPr lang="sv-FI" b="1" dirty="0"/>
              <a:t>Tips: Skicka ut ett </a:t>
            </a:r>
            <a:r>
              <a:rPr lang="sv-FI" b="1" u="sng" dirty="0"/>
              <a:t>väldigt</a:t>
            </a:r>
            <a:r>
              <a:rPr lang="sv-FI" b="1" dirty="0"/>
              <a:t> välformulerat brev i början av året.</a:t>
            </a:r>
          </a:p>
          <a:p>
            <a:pPr marL="0" indent="0">
              <a:buNone/>
            </a:pPr>
            <a:endParaRPr lang="sv-FI" b="1" dirty="0"/>
          </a:p>
          <a:p>
            <a:pPr marL="0" indent="0">
              <a:buNone/>
            </a:pPr>
            <a:endParaRPr lang="sv-FI" b="1" dirty="0"/>
          </a:p>
        </p:txBody>
      </p:sp>
      <p:pic>
        <p:nvPicPr>
          <p:cNvPr id="12" name="Picture 11"/>
          <p:cNvPicPr>
            <a:picLocks noChangeAspect="1"/>
          </p:cNvPicPr>
          <p:nvPr/>
        </p:nvPicPr>
        <p:blipFill>
          <a:blip r:embed="rId2"/>
          <a:stretch>
            <a:fillRect/>
          </a:stretch>
        </p:blipFill>
        <p:spPr>
          <a:xfrm>
            <a:off x="9086732" y="2606392"/>
            <a:ext cx="1743075" cy="2933700"/>
          </a:xfrm>
          <a:prstGeom prst="rect">
            <a:avLst/>
          </a:prstGeom>
          <a:ln w="12700">
            <a:solidFill>
              <a:schemeClr val="tx1"/>
            </a:solidFill>
          </a:ln>
        </p:spPr>
      </p:pic>
      <p:sp>
        <p:nvSpPr>
          <p:cNvPr id="3" name="Slide Number Placeholder 2"/>
          <p:cNvSpPr>
            <a:spLocks noGrp="1"/>
          </p:cNvSpPr>
          <p:nvPr>
            <p:ph type="sldNum" sz="quarter" idx="12"/>
          </p:nvPr>
        </p:nvSpPr>
        <p:spPr/>
        <p:txBody>
          <a:bodyPr/>
          <a:lstStyle/>
          <a:p>
            <a:fld id="{DA60BA0E-20D0-4E7C-B286-26C960A6788F}" type="slidenum">
              <a:rPr lang="sv-FI" smtClean="0"/>
              <a:t>18</a:t>
            </a:fld>
            <a:endParaRPr lang="sv-FI"/>
          </a:p>
        </p:txBody>
      </p:sp>
    </p:spTree>
    <p:extLst>
      <p:ext uri="{BB962C8B-B14F-4D97-AF65-F5344CB8AC3E}">
        <p14:creationId xmlns:p14="http://schemas.microsoft.com/office/powerpoint/2010/main" val="334133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Samtycke</a:t>
            </a:r>
          </a:p>
        </p:txBody>
      </p:sp>
      <p:sp>
        <p:nvSpPr>
          <p:cNvPr id="3" name="Content Placeholder 2"/>
          <p:cNvSpPr>
            <a:spLocks noGrp="1"/>
          </p:cNvSpPr>
          <p:nvPr>
            <p:ph idx="1"/>
          </p:nvPr>
        </p:nvSpPr>
        <p:spPr>
          <a:xfrm>
            <a:off x="1629916" y="2492896"/>
            <a:ext cx="8594429" cy="1988490"/>
          </a:xfrm>
        </p:spPr>
        <p:txBody>
          <a:bodyPr>
            <a:normAutofit/>
          </a:bodyPr>
          <a:lstStyle/>
          <a:p>
            <a:pPr marL="0" indent="0">
              <a:buNone/>
            </a:pPr>
            <a:endParaRPr lang="sv-FI" dirty="0"/>
          </a:p>
          <a:p>
            <a:pPr marL="0" indent="0" algn="ctr">
              <a:buNone/>
            </a:pPr>
            <a:r>
              <a:rPr lang="sv-FI" sz="2400" b="1" dirty="0"/>
              <a:t>OBS!</a:t>
            </a:r>
          </a:p>
          <a:p>
            <a:pPr marL="0" indent="0" algn="ctr">
              <a:buNone/>
            </a:pPr>
            <a:r>
              <a:rPr lang="sv-FI" sz="2400" dirty="0"/>
              <a:t>16 års ålder krävs för givande av samtycke</a:t>
            </a:r>
          </a:p>
          <a:p>
            <a:pPr marL="0" indent="0" algn="ctr">
              <a:buNone/>
            </a:pPr>
            <a:r>
              <a:rPr lang="sv-FI" sz="2400" dirty="0"/>
              <a:t>Om under 			Vårdnadshavare</a:t>
            </a:r>
          </a:p>
        </p:txBody>
      </p:sp>
      <p:sp>
        <p:nvSpPr>
          <p:cNvPr id="4" name="Right Arrow 3"/>
          <p:cNvSpPr/>
          <p:nvPr/>
        </p:nvSpPr>
        <p:spPr>
          <a:xfrm>
            <a:off x="5279058" y="4005064"/>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
        <p:nvSpPr>
          <p:cNvPr id="5" name="TextBox 4"/>
          <p:cNvSpPr txBox="1"/>
          <p:nvPr/>
        </p:nvSpPr>
        <p:spPr>
          <a:xfrm>
            <a:off x="7102524" y="5805264"/>
            <a:ext cx="3312368" cy="584775"/>
          </a:xfrm>
          <a:prstGeom prst="rect">
            <a:avLst/>
          </a:prstGeom>
          <a:noFill/>
        </p:spPr>
        <p:txBody>
          <a:bodyPr wrap="square" rtlCol="0">
            <a:spAutoFit/>
          </a:bodyPr>
          <a:lstStyle/>
          <a:p>
            <a:r>
              <a:rPr lang="sv-FI" sz="1600" dirty="0"/>
              <a:t>Disclaimer: Kan genom lagstiftning sänkas till 13 år</a:t>
            </a:r>
            <a:endParaRPr lang="sv-FI" dirty="0"/>
          </a:p>
        </p:txBody>
      </p:sp>
      <p:sp>
        <p:nvSpPr>
          <p:cNvPr id="6" name="Slide Number Placeholder 5"/>
          <p:cNvSpPr>
            <a:spLocks noGrp="1"/>
          </p:cNvSpPr>
          <p:nvPr>
            <p:ph type="sldNum" sz="quarter" idx="12"/>
          </p:nvPr>
        </p:nvSpPr>
        <p:spPr/>
        <p:txBody>
          <a:bodyPr/>
          <a:lstStyle/>
          <a:p>
            <a:fld id="{DA60BA0E-20D0-4E7C-B286-26C960A6788F}" type="slidenum">
              <a:rPr lang="sv-FI" smtClean="0"/>
              <a:t>19</a:t>
            </a:fld>
            <a:endParaRPr lang="sv-FI"/>
          </a:p>
        </p:txBody>
      </p:sp>
    </p:spTree>
    <p:extLst>
      <p:ext uri="{BB962C8B-B14F-4D97-AF65-F5344CB8AC3E}">
        <p14:creationId xmlns:p14="http://schemas.microsoft.com/office/powerpoint/2010/main" val="287885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sv-FI" dirty="0"/>
              <a:t>GDPR – vad är det?</a:t>
            </a:r>
          </a:p>
        </p:txBody>
      </p:sp>
      <p:sp>
        <p:nvSpPr>
          <p:cNvPr id="7" name="Subtitle 6"/>
          <p:cNvSpPr>
            <a:spLocks noGrp="1"/>
          </p:cNvSpPr>
          <p:nvPr>
            <p:ph type="subTitle" idx="1"/>
          </p:nvPr>
        </p:nvSpPr>
        <p:spPr>
          <a:xfrm>
            <a:off x="2566020" y="4352544"/>
            <a:ext cx="7128792" cy="1239894"/>
          </a:xfrm>
        </p:spPr>
        <p:txBody>
          <a:bodyPr/>
          <a:lstStyle/>
          <a:p>
            <a:r>
              <a:rPr lang="sv-FI" dirty="0"/>
              <a:t>Eller delen där vi går genom bakgrunden till varför ni är här just nu</a:t>
            </a:r>
          </a:p>
        </p:txBody>
      </p:sp>
      <p:sp>
        <p:nvSpPr>
          <p:cNvPr id="5" name="Slide Number Placeholder 4"/>
          <p:cNvSpPr>
            <a:spLocks noGrp="1"/>
          </p:cNvSpPr>
          <p:nvPr>
            <p:ph type="sldNum" sz="quarter" idx="12"/>
          </p:nvPr>
        </p:nvSpPr>
        <p:spPr/>
        <p:txBody>
          <a:bodyPr/>
          <a:lstStyle/>
          <a:p>
            <a:fld id="{DA60BA0E-20D0-4E7C-B286-26C960A6788F}" type="slidenum">
              <a:rPr lang="sv-FI" smtClean="0"/>
              <a:t>2</a:t>
            </a:fld>
            <a:endParaRPr lang="sv-FI"/>
          </a:p>
        </p:txBody>
      </p:sp>
    </p:spTree>
    <p:extLst>
      <p:ext uri="{BB962C8B-B14F-4D97-AF65-F5344CB8AC3E}">
        <p14:creationId xmlns:p14="http://schemas.microsoft.com/office/powerpoint/2010/main" val="1412570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Känsliga uppgifter</a:t>
            </a:r>
          </a:p>
        </p:txBody>
      </p:sp>
      <p:sp>
        <p:nvSpPr>
          <p:cNvPr id="5" name="TextBox 4"/>
          <p:cNvSpPr txBox="1"/>
          <p:nvPr/>
        </p:nvSpPr>
        <p:spPr>
          <a:xfrm>
            <a:off x="909836" y="3051159"/>
            <a:ext cx="7054432" cy="400110"/>
          </a:xfrm>
          <a:prstGeom prst="rect">
            <a:avLst/>
          </a:prstGeom>
          <a:noFill/>
        </p:spPr>
        <p:txBody>
          <a:bodyPr wrap="none" rtlCol="0">
            <a:spAutoFit/>
          </a:bodyPr>
          <a:lstStyle/>
          <a:p>
            <a:r>
              <a:rPr lang="sv-FI" sz="2000" b="1" dirty="0"/>
              <a:t>Känsliga uppgifter får inte behandlas, med vissa undantag:</a:t>
            </a:r>
          </a:p>
        </p:txBody>
      </p:sp>
      <p:sp>
        <p:nvSpPr>
          <p:cNvPr id="6" name="Rectangle 5"/>
          <p:cNvSpPr/>
          <p:nvPr/>
        </p:nvSpPr>
        <p:spPr>
          <a:xfrm>
            <a:off x="909836" y="2318856"/>
            <a:ext cx="8644020" cy="923330"/>
          </a:xfrm>
          <a:prstGeom prst="rect">
            <a:avLst/>
          </a:prstGeom>
        </p:spPr>
        <p:txBody>
          <a:bodyPr wrap="square">
            <a:spAutoFit/>
          </a:bodyPr>
          <a:lstStyle/>
          <a:p>
            <a:r>
              <a:rPr lang="sv-FI" sz="1800" b="1" dirty="0"/>
              <a:t>= </a:t>
            </a:r>
            <a:r>
              <a:rPr lang="sv-FI" sz="1800" dirty="0"/>
              <a:t>uppgifter om t.ex. hälsa, etniskt ursprung, politisk åsikt, religiös eller filosofisk övertygelse, genetiska uppgifter, biometriska uppgifter, sexuell läggning etc</a:t>
            </a:r>
            <a:endParaRPr lang="sv-FI" sz="1800" u="sng" dirty="0"/>
          </a:p>
          <a:p>
            <a:endParaRPr lang="sv-FI" sz="1800" dirty="0"/>
          </a:p>
        </p:txBody>
      </p:sp>
      <p:sp>
        <p:nvSpPr>
          <p:cNvPr id="10" name="Slide Number Placeholder 9"/>
          <p:cNvSpPr>
            <a:spLocks noGrp="1"/>
          </p:cNvSpPr>
          <p:nvPr>
            <p:ph type="sldNum" sz="quarter" idx="12"/>
          </p:nvPr>
        </p:nvSpPr>
        <p:spPr/>
        <p:txBody>
          <a:bodyPr/>
          <a:lstStyle/>
          <a:p>
            <a:fld id="{DA60BA0E-20D0-4E7C-B286-26C960A6788F}" type="slidenum">
              <a:rPr lang="sv-FI" smtClean="0"/>
              <a:t>20</a:t>
            </a:fld>
            <a:endParaRPr lang="sv-FI"/>
          </a:p>
        </p:txBody>
      </p:sp>
      <p:pic>
        <p:nvPicPr>
          <p:cNvPr id="13" name="Picture 12"/>
          <p:cNvPicPr>
            <a:picLocks noChangeAspect="1"/>
          </p:cNvPicPr>
          <p:nvPr/>
        </p:nvPicPr>
        <p:blipFill>
          <a:blip r:embed="rId2"/>
          <a:stretch>
            <a:fillRect/>
          </a:stretch>
        </p:blipFill>
        <p:spPr>
          <a:xfrm>
            <a:off x="863360" y="3648992"/>
            <a:ext cx="10258425" cy="2300288"/>
          </a:xfrm>
          <a:prstGeom prst="rect">
            <a:avLst/>
          </a:prstGeom>
          <a:ln w="12700">
            <a:solidFill>
              <a:schemeClr val="tx1"/>
            </a:solidFill>
          </a:ln>
        </p:spPr>
      </p:pic>
    </p:spTree>
    <p:extLst>
      <p:ext uri="{BB962C8B-B14F-4D97-AF65-F5344CB8AC3E}">
        <p14:creationId xmlns:p14="http://schemas.microsoft.com/office/powerpoint/2010/main" val="2633334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När får man behandla uppgifter om elevens prestationsnivå?</a:t>
            </a:r>
          </a:p>
        </p:txBody>
      </p:sp>
      <p:sp>
        <p:nvSpPr>
          <p:cNvPr id="3" name="Content Placeholder 2"/>
          <p:cNvSpPr>
            <a:spLocks noGrp="1"/>
          </p:cNvSpPr>
          <p:nvPr>
            <p:ph idx="1"/>
          </p:nvPr>
        </p:nvSpPr>
        <p:spPr>
          <a:xfrm>
            <a:off x="1125860" y="2977227"/>
            <a:ext cx="10369152" cy="3880773"/>
          </a:xfrm>
        </p:spPr>
        <p:txBody>
          <a:bodyPr>
            <a:normAutofit/>
          </a:bodyPr>
          <a:lstStyle/>
          <a:p>
            <a:pPr marL="0" indent="0">
              <a:buNone/>
            </a:pPr>
            <a:r>
              <a:rPr lang="sv-FI" sz="2000" dirty="0"/>
              <a:t>Tidigare lagstiftning:</a:t>
            </a:r>
          </a:p>
          <a:p>
            <a:r>
              <a:rPr lang="sv-FI" sz="2000" dirty="0"/>
              <a:t>Prestationsuppgifter (trestegsstöd, provresultat etc.) utgör </a:t>
            </a:r>
            <a:r>
              <a:rPr lang="sv-FI" sz="2000" b="1" dirty="0"/>
              <a:t>känsliga uppgifter</a:t>
            </a:r>
            <a:r>
              <a:rPr lang="sv-FI" sz="2000" dirty="0"/>
              <a:t>, </a:t>
            </a:r>
            <a:r>
              <a:rPr lang="sv-FI" sz="2000" u="sng" dirty="0"/>
              <a:t>men</a:t>
            </a:r>
          </a:p>
          <a:p>
            <a:r>
              <a:rPr lang="sv-FI" sz="2000" dirty="0"/>
              <a:t>Behandlingen har ansetts vara nödvändig för att uppfylla elevens rätt till utbildning</a:t>
            </a:r>
          </a:p>
          <a:p>
            <a:r>
              <a:rPr lang="sv-FI" sz="2000" dirty="0"/>
              <a:t>Man behöver alltså inte samla in samtycke</a:t>
            </a:r>
          </a:p>
          <a:p>
            <a:endParaRPr lang="sv-FI" sz="2000" dirty="0"/>
          </a:p>
          <a:p>
            <a:pPr marL="0" indent="0">
              <a:buNone/>
            </a:pPr>
            <a:r>
              <a:rPr lang="sv-FI" sz="2000" dirty="0"/>
              <a:t>Hur kommer detta att tolkas i ljuset av GDPR? Troligtvis på samma sätt.</a:t>
            </a:r>
          </a:p>
        </p:txBody>
      </p:sp>
      <p:sp>
        <p:nvSpPr>
          <p:cNvPr id="4" name="Slide Number Placeholder 3"/>
          <p:cNvSpPr>
            <a:spLocks noGrp="1"/>
          </p:cNvSpPr>
          <p:nvPr>
            <p:ph type="sldNum" sz="quarter" idx="12"/>
          </p:nvPr>
        </p:nvSpPr>
        <p:spPr/>
        <p:txBody>
          <a:bodyPr/>
          <a:lstStyle/>
          <a:p>
            <a:fld id="{DA60BA0E-20D0-4E7C-B286-26C960A6788F}" type="slidenum">
              <a:rPr lang="sv-FI" smtClean="0"/>
              <a:t>21</a:t>
            </a:fld>
            <a:endParaRPr lang="sv-FI"/>
          </a:p>
        </p:txBody>
      </p:sp>
    </p:spTree>
    <p:extLst>
      <p:ext uri="{BB962C8B-B14F-4D97-AF65-F5344CB8AC3E}">
        <p14:creationId xmlns:p14="http://schemas.microsoft.com/office/powerpoint/2010/main" val="1922074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sv-FI" dirty="0"/>
              <a:t>Så vilka skyldigheter har Vi?</a:t>
            </a:r>
          </a:p>
        </p:txBody>
      </p:sp>
      <p:sp>
        <p:nvSpPr>
          <p:cNvPr id="7" name="Subtitle 6"/>
          <p:cNvSpPr>
            <a:spLocks noGrp="1"/>
          </p:cNvSpPr>
          <p:nvPr>
            <p:ph type="subTitle" idx="1"/>
          </p:nvPr>
        </p:nvSpPr>
        <p:spPr>
          <a:xfrm>
            <a:off x="2422004" y="4352544"/>
            <a:ext cx="7416824" cy="1239894"/>
          </a:xfrm>
        </p:spPr>
        <p:txBody>
          <a:bodyPr/>
          <a:lstStyle/>
          <a:p>
            <a:r>
              <a:rPr lang="sv-FI" dirty="0"/>
              <a:t>Eller delen där vi går genom vad elever och vårdnadshavare kan kräva</a:t>
            </a:r>
          </a:p>
        </p:txBody>
      </p:sp>
      <p:sp>
        <p:nvSpPr>
          <p:cNvPr id="5" name="Slide Number Placeholder 4"/>
          <p:cNvSpPr>
            <a:spLocks noGrp="1"/>
          </p:cNvSpPr>
          <p:nvPr>
            <p:ph type="sldNum" sz="quarter" idx="12"/>
          </p:nvPr>
        </p:nvSpPr>
        <p:spPr/>
        <p:txBody>
          <a:bodyPr/>
          <a:lstStyle/>
          <a:p>
            <a:fld id="{DA60BA0E-20D0-4E7C-B286-26C960A6788F}" type="slidenum">
              <a:rPr lang="sv-FI" smtClean="0"/>
              <a:t>22</a:t>
            </a:fld>
            <a:endParaRPr lang="sv-FI"/>
          </a:p>
        </p:txBody>
      </p:sp>
    </p:spTree>
    <p:extLst>
      <p:ext uri="{BB962C8B-B14F-4D97-AF65-F5344CB8AC3E}">
        <p14:creationId xmlns:p14="http://schemas.microsoft.com/office/powerpoint/2010/main" val="76320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Elevens och vårdnadshavarens rättigheter</a:t>
            </a:r>
          </a:p>
        </p:txBody>
      </p:sp>
      <p:sp>
        <p:nvSpPr>
          <p:cNvPr id="3" name="Content Placeholder 2"/>
          <p:cNvSpPr>
            <a:spLocks noGrp="1"/>
          </p:cNvSpPr>
          <p:nvPr>
            <p:ph idx="1"/>
          </p:nvPr>
        </p:nvSpPr>
        <p:spPr>
          <a:xfrm>
            <a:off x="1269876" y="2276872"/>
            <a:ext cx="9361040" cy="3959335"/>
          </a:xfrm>
        </p:spPr>
        <p:txBody>
          <a:bodyPr>
            <a:normAutofit fontScale="85000" lnSpcReduction="20000"/>
          </a:bodyPr>
          <a:lstStyle/>
          <a:p>
            <a:pPr marL="0" indent="0">
              <a:buNone/>
            </a:pPr>
            <a:r>
              <a:rPr lang="sv-FI" sz="1800" dirty="0"/>
              <a:t>Den registrerade har </a:t>
            </a:r>
            <a:r>
              <a:rPr lang="sv-FI" sz="1800" b="1" dirty="0"/>
              <a:t>rätt att få information om behandlingen</a:t>
            </a:r>
            <a:r>
              <a:rPr lang="sv-FI" sz="1800" dirty="0"/>
              <a:t> </a:t>
            </a:r>
            <a:r>
              <a:rPr lang="sv-FI" sz="1800" u="sng" dirty="0"/>
              <a:t>före</a:t>
            </a:r>
            <a:r>
              <a:rPr lang="sv-FI" sz="1800" dirty="0"/>
              <a:t> och under behandlingen (Obs! Exakt lista beror på varifrån uppgifterna tas)</a:t>
            </a:r>
          </a:p>
          <a:p>
            <a:pPr lvl="1"/>
            <a:r>
              <a:rPr lang="sv-FI" dirty="0"/>
              <a:t>Personuppgiftsansvariges identitet och uppgifter</a:t>
            </a:r>
          </a:p>
          <a:p>
            <a:pPr lvl="1"/>
            <a:r>
              <a:rPr lang="sv-FI" dirty="0"/>
              <a:t>Kontaktuppgifter till ansvarsperson</a:t>
            </a:r>
          </a:p>
          <a:p>
            <a:pPr lvl="1"/>
            <a:r>
              <a:rPr lang="sv-FI" dirty="0"/>
              <a:t>Behandlingens ändamål</a:t>
            </a:r>
          </a:p>
          <a:p>
            <a:pPr lvl="1"/>
            <a:r>
              <a:rPr lang="sv-FI" dirty="0"/>
              <a:t>Personuppgiftskategorier</a:t>
            </a:r>
          </a:p>
          <a:p>
            <a:pPr lvl="1"/>
            <a:r>
              <a:rPr lang="sv-FI" dirty="0"/>
              <a:t>Mottagare, om uppgifterna överförs till utomstående, med speciella krav om mottagaren är utanför EU</a:t>
            </a:r>
          </a:p>
          <a:p>
            <a:pPr lvl="1"/>
            <a:r>
              <a:rPr lang="sv-FI" dirty="0"/>
              <a:t>Hur längre uppgifterna sparas och/eller enligt vilka kriterier de tas bort</a:t>
            </a:r>
          </a:p>
          <a:p>
            <a:pPr lvl="1"/>
            <a:r>
              <a:rPr lang="sv-FI" dirty="0"/>
              <a:t>Grunden för behandling, och rätten att dra tillbaka eventuellt samtycke</a:t>
            </a:r>
          </a:p>
          <a:p>
            <a:pPr lvl="1"/>
            <a:r>
              <a:rPr lang="sv-FI" dirty="0"/>
              <a:t>Information om rätten att få tillgång till sina uppgifter och att korrigera, begränsa eller neka till behandling</a:t>
            </a:r>
          </a:p>
          <a:p>
            <a:pPr lvl="1"/>
            <a:r>
              <a:rPr lang="sv-FI" dirty="0"/>
              <a:t>Information om övervakande myndighet</a:t>
            </a:r>
          </a:p>
          <a:p>
            <a:pPr lvl="1"/>
            <a:r>
              <a:rPr lang="sv-FI" dirty="0"/>
              <a:t>Varifrån personuppgifter har samlats</a:t>
            </a:r>
          </a:p>
          <a:p>
            <a:pPr lvl="1"/>
            <a:r>
              <a:rPr lang="sv-FI" dirty="0"/>
              <a:t>Information om eventuell automatiserat beslutsfattande (profilering)</a:t>
            </a:r>
          </a:p>
          <a:p>
            <a:pPr lvl="1"/>
            <a:endParaRPr lang="sv-FI" dirty="0"/>
          </a:p>
        </p:txBody>
      </p:sp>
      <p:sp>
        <p:nvSpPr>
          <p:cNvPr id="4" name="Slide Number Placeholder 3"/>
          <p:cNvSpPr>
            <a:spLocks noGrp="1"/>
          </p:cNvSpPr>
          <p:nvPr>
            <p:ph type="sldNum" sz="quarter" idx="12"/>
          </p:nvPr>
        </p:nvSpPr>
        <p:spPr/>
        <p:txBody>
          <a:bodyPr/>
          <a:lstStyle/>
          <a:p>
            <a:fld id="{DA60BA0E-20D0-4E7C-B286-26C960A6788F}" type="slidenum">
              <a:rPr lang="sv-FI" smtClean="0"/>
              <a:t>23</a:t>
            </a:fld>
            <a:endParaRPr lang="sv-FI"/>
          </a:p>
        </p:txBody>
      </p:sp>
    </p:spTree>
    <p:extLst>
      <p:ext uri="{BB962C8B-B14F-4D97-AF65-F5344CB8AC3E}">
        <p14:creationId xmlns:p14="http://schemas.microsoft.com/office/powerpoint/2010/main" val="3728180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Elevens och vårdnadshavarens rättigheter forts.</a:t>
            </a:r>
          </a:p>
        </p:txBody>
      </p:sp>
      <p:sp>
        <p:nvSpPr>
          <p:cNvPr id="3" name="Content Placeholder 2"/>
          <p:cNvSpPr>
            <a:spLocks noGrp="1"/>
          </p:cNvSpPr>
          <p:nvPr>
            <p:ph idx="1"/>
          </p:nvPr>
        </p:nvSpPr>
        <p:spPr>
          <a:xfrm>
            <a:off x="1125860" y="2420889"/>
            <a:ext cx="10369152" cy="3815320"/>
          </a:xfrm>
        </p:spPr>
        <p:txBody>
          <a:bodyPr>
            <a:normAutofit fontScale="92500" lnSpcReduction="10000"/>
          </a:bodyPr>
          <a:lstStyle/>
          <a:p>
            <a:pPr marL="227013" lvl="1" indent="-227013">
              <a:buNone/>
            </a:pPr>
            <a:r>
              <a:rPr lang="sv-FI" sz="2000" dirty="0"/>
              <a:t>Dessutom har den registrerade rätt att inom en månad:</a:t>
            </a:r>
          </a:p>
          <a:p>
            <a:r>
              <a:rPr lang="sv-FI" dirty="0"/>
              <a:t>få </a:t>
            </a:r>
            <a:r>
              <a:rPr lang="sv-FI" b="1" u="sng" dirty="0"/>
              <a:t>tillgång</a:t>
            </a:r>
            <a:r>
              <a:rPr lang="sv-FI" dirty="0"/>
              <a:t> till sina uppgifter</a:t>
            </a:r>
          </a:p>
          <a:p>
            <a:pPr lvl="1"/>
            <a:r>
              <a:rPr lang="sv-FI" dirty="0"/>
              <a:t>Uppgifterna ska ges skriftligen</a:t>
            </a:r>
          </a:p>
          <a:p>
            <a:r>
              <a:rPr lang="sv-FI" dirty="0"/>
              <a:t>få felaktiga uppgifter </a:t>
            </a:r>
            <a:r>
              <a:rPr lang="sv-FI" b="1" u="sng" dirty="0"/>
              <a:t>korrigerade</a:t>
            </a:r>
          </a:p>
          <a:p>
            <a:r>
              <a:rPr lang="sv-FI" b="1" u="sng" dirty="0"/>
              <a:t>”bli glömd”</a:t>
            </a:r>
          </a:p>
          <a:p>
            <a:pPr lvl="1"/>
            <a:r>
              <a:rPr lang="sv-FI" dirty="0"/>
              <a:t>om uppgifterna inte längre är nödvändiga, eller om samtycke dras tillbaka och det inte finns annan grund</a:t>
            </a:r>
          </a:p>
          <a:p>
            <a:r>
              <a:rPr lang="sv-FI" b="1" dirty="0"/>
              <a:t>neka till automatiserat beslutsfattande (”profilering”), elektronisk direktmarknadsföring och forskning</a:t>
            </a:r>
          </a:p>
          <a:p>
            <a:r>
              <a:rPr lang="sv-FI" dirty="0"/>
              <a:t>få sina uppgifter </a:t>
            </a:r>
            <a:r>
              <a:rPr lang="sv-FI" b="1" u="sng" dirty="0"/>
              <a:t>överförda</a:t>
            </a:r>
            <a:r>
              <a:rPr lang="sv-FI" dirty="0"/>
              <a:t> till ett annat register per fil i standardformat</a:t>
            </a:r>
          </a:p>
          <a:p>
            <a:pPr lvl="1"/>
            <a:r>
              <a:rPr lang="sv-FI" dirty="0"/>
              <a:t>Gäller endast uppgifter som behandlas baserat på samtycke eller avtal och där behandlingen är automatiserad</a:t>
            </a:r>
          </a:p>
          <a:p>
            <a:r>
              <a:rPr lang="sv-FI" dirty="0"/>
              <a:t>få information om </a:t>
            </a:r>
            <a:r>
              <a:rPr lang="sv-FI" b="1" u="sng" dirty="0"/>
              <a:t>dataläckor</a:t>
            </a:r>
            <a:r>
              <a:rPr lang="sv-FI" dirty="0"/>
              <a:t> (tidsgräns: 72 timmar)</a:t>
            </a:r>
          </a:p>
        </p:txBody>
      </p:sp>
      <p:sp>
        <p:nvSpPr>
          <p:cNvPr id="5" name="Slide Number Placeholder 4"/>
          <p:cNvSpPr>
            <a:spLocks noGrp="1"/>
          </p:cNvSpPr>
          <p:nvPr>
            <p:ph type="sldNum" sz="quarter" idx="12"/>
          </p:nvPr>
        </p:nvSpPr>
        <p:spPr/>
        <p:txBody>
          <a:bodyPr/>
          <a:lstStyle/>
          <a:p>
            <a:fld id="{DA60BA0E-20D0-4E7C-B286-26C960A6788F}" type="slidenum">
              <a:rPr lang="sv-FI" smtClean="0"/>
              <a:t>24</a:t>
            </a:fld>
            <a:endParaRPr lang="sv-FI"/>
          </a:p>
        </p:txBody>
      </p:sp>
    </p:spTree>
    <p:extLst>
      <p:ext uri="{BB962C8B-B14F-4D97-AF65-F5344CB8AC3E}">
        <p14:creationId xmlns:p14="http://schemas.microsoft.com/office/powerpoint/2010/main" val="421645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FI" sz="3100" dirty="0"/>
              <a:t>Skolans skyldigheter</a:t>
            </a:r>
            <a:br>
              <a:rPr lang="sv-FI" sz="3100" dirty="0"/>
            </a:br>
            <a:r>
              <a:rPr lang="sv-FI" sz="2000" dirty="0"/>
              <a:t>Offentlig utbildning – Kommunen är personuppgiftsansvarig</a:t>
            </a:r>
            <a:endParaRPr lang="sv-FI" dirty="0"/>
          </a:p>
        </p:txBody>
      </p:sp>
      <p:sp>
        <p:nvSpPr>
          <p:cNvPr id="3" name="Content Placeholder 2"/>
          <p:cNvSpPr>
            <a:spLocks noGrp="1"/>
          </p:cNvSpPr>
          <p:nvPr>
            <p:ph idx="1"/>
          </p:nvPr>
        </p:nvSpPr>
        <p:spPr>
          <a:xfrm>
            <a:off x="837829" y="2420888"/>
            <a:ext cx="10081119" cy="3671275"/>
          </a:xfrm>
        </p:spPr>
        <p:txBody>
          <a:bodyPr>
            <a:normAutofit lnSpcReduction="10000"/>
          </a:bodyPr>
          <a:lstStyle/>
          <a:p>
            <a:r>
              <a:rPr lang="sv-FI" dirty="0"/>
              <a:t>Skyldighet att </a:t>
            </a:r>
            <a:r>
              <a:rPr lang="sv-FI" b="1" dirty="0"/>
              <a:t>visa att man behandlar personuppgifter på ett korrekt sätt</a:t>
            </a:r>
          </a:p>
          <a:p>
            <a:pPr lvl="1"/>
            <a:r>
              <a:rPr lang="sv-FI" dirty="0"/>
              <a:t>Även kallad ansvarsskyldighet – Viktigt att planera, organisera och dokumentera!</a:t>
            </a:r>
          </a:p>
          <a:p>
            <a:r>
              <a:rPr lang="sv-FI" dirty="0"/>
              <a:t>Skyldighet att </a:t>
            </a:r>
            <a:r>
              <a:rPr lang="sv-FI" b="1" dirty="0"/>
              <a:t>minimera behandlingen </a:t>
            </a:r>
            <a:r>
              <a:rPr lang="sv-FI" dirty="0"/>
              <a:t>av personuppgifter och att endast behandla uppgifter med laglig grund</a:t>
            </a:r>
          </a:p>
          <a:p>
            <a:pPr lvl="1"/>
            <a:r>
              <a:rPr lang="sv-FI" dirty="0"/>
              <a:t>Minimeringsskyldigheten är en del av förordningens kärna</a:t>
            </a:r>
          </a:p>
          <a:p>
            <a:r>
              <a:rPr lang="sv-FI" dirty="0"/>
              <a:t>Skyldighet att </a:t>
            </a:r>
            <a:r>
              <a:rPr lang="sv-FI" b="1" dirty="0"/>
              <a:t>informera</a:t>
            </a:r>
            <a:r>
              <a:rPr lang="sv-FI" dirty="0"/>
              <a:t> om behandling och rättigheter</a:t>
            </a:r>
          </a:p>
          <a:p>
            <a:pPr lvl="1"/>
            <a:r>
              <a:rPr lang="sv-FI" dirty="0"/>
              <a:t>Eleverna har rätt att få information om vilka uppgifter som finns och vem som har tillgång</a:t>
            </a:r>
          </a:p>
          <a:p>
            <a:r>
              <a:rPr lang="sv-FI" dirty="0"/>
              <a:t>Skyldighet att </a:t>
            </a:r>
            <a:r>
              <a:rPr lang="sv-FI" b="1" dirty="0"/>
              <a:t>undersöka risker</a:t>
            </a:r>
          </a:p>
          <a:p>
            <a:pPr lvl="1"/>
            <a:r>
              <a:rPr lang="sv-FI" dirty="0"/>
              <a:t>Okunnighet är ingen ursäkt</a:t>
            </a:r>
          </a:p>
          <a:p>
            <a:r>
              <a:rPr lang="sv-FI" dirty="0"/>
              <a:t>Skyldighet att </a:t>
            </a:r>
            <a:r>
              <a:rPr lang="sv-FI" b="1" dirty="0"/>
              <a:t>ta dataskydd i beaktande </a:t>
            </a:r>
            <a:r>
              <a:rPr lang="sv-FI" dirty="0"/>
              <a:t>i planeringen av verksamheten</a:t>
            </a:r>
          </a:p>
          <a:p>
            <a:endParaRPr lang="sv-FI" dirty="0"/>
          </a:p>
        </p:txBody>
      </p:sp>
      <p:sp>
        <p:nvSpPr>
          <p:cNvPr id="4" name="Slide Number Placeholder 3"/>
          <p:cNvSpPr>
            <a:spLocks noGrp="1"/>
          </p:cNvSpPr>
          <p:nvPr>
            <p:ph type="sldNum" sz="quarter" idx="12"/>
          </p:nvPr>
        </p:nvSpPr>
        <p:spPr/>
        <p:txBody>
          <a:bodyPr/>
          <a:lstStyle/>
          <a:p>
            <a:fld id="{DA60BA0E-20D0-4E7C-B286-26C960A6788F}" type="slidenum">
              <a:rPr lang="sv-FI" smtClean="0"/>
              <a:t>25</a:t>
            </a:fld>
            <a:endParaRPr lang="sv-FI"/>
          </a:p>
        </p:txBody>
      </p:sp>
    </p:spTree>
    <p:extLst>
      <p:ext uri="{BB962C8B-B14F-4D97-AF65-F5344CB8AC3E}">
        <p14:creationId xmlns:p14="http://schemas.microsoft.com/office/powerpoint/2010/main" val="780721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FI" sz="3100" dirty="0"/>
              <a:t>Skolans skyldigheter</a:t>
            </a:r>
            <a:br>
              <a:rPr lang="sv-FI" sz="3100" dirty="0"/>
            </a:br>
            <a:r>
              <a:rPr lang="sv-FI" sz="2000" dirty="0"/>
              <a:t>Offentlig utbildning – Kommunen är personuppgiftsansvarig</a:t>
            </a:r>
            <a:endParaRPr lang="sv-FI" dirty="0"/>
          </a:p>
        </p:txBody>
      </p:sp>
      <p:sp>
        <p:nvSpPr>
          <p:cNvPr id="3" name="Content Placeholder 2"/>
          <p:cNvSpPr>
            <a:spLocks noGrp="1"/>
          </p:cNvSpPr>
          <p:nvPr>
            <p:ph idx="1"/>
          </p:nvPr>
        </p:nvSpPr>
        <p:spPr>
          <a:xfrm>
            <a:off x="1053853" y="2638045"/>
            <a:ext cx="8904418" cy="3101983"/>
          </a:xfrm>
        </p:spPr>
        <p:txBody>
          <a:bodyPr>
            <a:normAutofit lnSpcReduction="10000"/>
          </a:bodyPr>
          <a:lstStyle/>
          <a:p>
            <a:r>
              <a:rPr lang="sv-FI" dirty="0"/>
              <a:t>Skyldighet att </a:t>
            </a:r>
            <a:r>
              <a:rPr lang="sv-FI" b="1" dirty="0"/>
              <a:t>begränsa tillgängligheten </a:t>
            </a:r>
            <a:r>
              <a:rPr lang="sv-FI" dirty="0"/>
              <a:t>både internt och externt, fysiskt och elektroniskt</a:t>
            </a:r>
          </a:p>
          <a:p>
            <a:pPr lvl="1"/>
            <a:r>
              <a:rPr lang="sv-FI" dirty="0"/>
              <a:t>Viktigt! Lås skåp, stäng utrymmen, logga ut från datorer och spara in uppgifter så att andra når dem, var försiktig med mobila enheter</a:t>
            </a:r>
          </a:p>
          <a:p>
            <a:r>
              <a:rPr lang="sv-FI" dirty="0"/>
              <a:t>Skyldighet att hålla uppgifter </a:t>
            </a:r>
            <a:r>
              <a:rPr lang="sv-FI" b="1" dirty="0"/>
              <a:t>uppdaterade</a:t>
            </a:r>
            <a:r>
              <a:rPr lang="sv-FI" dirty="0"/>
              <a:t> och att ta bort gamla uppgifter</a:t>
            </a:r>
          </a:p>
          <a:p>
            <a:pPr lvl="1"/>
            <a:r>
              <a:rPr lang="sv-FI" dirty="0"/>
              <a:t>Felaktiga uppgifter får inte behandlas</a:t>
            </a:r>
          </a:p>
          <a:p>
            <a:r>
              <a:rPr lang="sv-FI" dirty="0"/>
              <a:t>Skyldighet att </a:t>
            </a:r>
            <a:r>
              <a:rPr lang="sv-FI" b="1" dirty="0"/>
              <a:t>utbilda</a:t>
            </a:r>
            <a:r>
              <a:rPr lang="sv-FI" dirty="0"/>
              <a:t> personal och underleverantörer (biträden)</a:t>
            </a:r>
          </a:p>
          <a:p>
            <a:pPr lvl="1"/>
            <a:r>
              <a:rPr lang="sv-FI" dirty="0"/>
              <a:t>Skolan/kommunen hålls även ansvarig om t.ex. ett städföretag sprider ut en elevs uppgifter</a:t>
            </a:r>
          </a:p>
          <a:p>
            <a:r>
              <a:rPr lang="sv-FI" dirty="0"/>
              <a:t>Skyldighet att utnämna ett </a:t>
            </a:r>
            <a:r>
              <a:rPr lang="sv-FI" b="1" dirty="0"/>
              <a:t>dataskyddsombud</a:t>
            </a:r>
          </a:p>
          <a:p>
            <a:endParaRPr lang="sv-FI" dirty="0"/>
          </a:p>
        </p:txBody>
      </p:sp>
      <p:sp>
        <p:nvSpPr>
          <p:cNvPr id="4" name="Slide Number Placeholder 3"/>
          <p:cNvSpPr>
            <a:spLocks noGrp="1"/>
          </p:cNvSpPr>
          <p:nvPr>
            <p:ph type="sldNum" sz="quarter" idx="12"/>
          </p:nvPr>
        </p:nvSpPr>
        <p:spPr/>
        <p:txBody>
          <a:bodyPr/>
          <a:lstStyle/>
          <a:p>
            <a:fld id="{DA60BA0E-20D0-4E7C-B286-26C960A6788F}" type="slidenum">
              <a:rPr lang="sv-FI" smtClean="0"/>
              <a:t>26</a:t>
            </a:fld>
            <a:endParaRPr lang="sv-FI"/>
          </a:p>
        </p:txBody>
      </p:sp>
    </p:spTree>
    <p:extLst>
      <p:ext uri="{BB962C8B-B14F-4D97-AF65-F5344CB8AC3E}">
        <p14:creationId xmlns:p14="http://schemas.microsoft.com/office/powerpoint/2010/main" val="2400038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sv-FI" dirty="0"/>
              <a:t>Okej, men vad betyder det här i praktiken?</a:t>
            </a:r>
          </a:p>
        </p:txBody>
      </p:sp>
      <p:sp>
        <p:nvSpPr>
          <p:cNvPr id="7" name="Subtitle 6"/>
          <p:cNvSpPr>
            <a:spLocks noGrp="1"/>
          </p:cNvSpPr>
          <p:nvPr>
            <p:ph type="subTitle" idx="1"/>
          </p:nvPr>
        </p:nvSpPr>
        <p:spPr/>
        <p:txBody>
          <a:bodyPr/>
          <a:lstStyle/>
          <a:p>
            <a:r>
              <a:rPr lang="sv-FI" dirty="0"/>
              <a:t>Eller delen där vi funderar på hur lärare påverkas av dataskyddsreformen</a:t>
            </a:r>
          </a:p>
        </p:txBody>
      </p:sp>
      <p:sp>
        <p:nvSpPr>
          <p:cNvPr id="5" name="Slide Number Placeholder 4"/>
          <p:cNvSpPr>
            <a:spLocks noGrp="1"/>
          </p:cNvSpPr>
          <p:nvPr>
            <p:ph type="sldNum" sz="quarter" idx="12"/>
          </p:nvPr>
        </p:nvSpPr>
        <p:spPr/>
        <p:txBody>
          <a:bodyPr/>
          <a:lstStyle/>
          <a:p>
            <a:fld id="{DA60BA0E-20D0-4E7C-B286-26C960A6788F}" type="slidenum">
              <a:rPr lang="sv-FI" smtClean="0"/>
              <a:t>27</a:t>
            </a:fld>
            <a:endParaRPr lang="sv-FI"/>
          </a:p>
        </p:txBody>
      </p:sp>
    </p:spTree>
    <p:extLst>
      <p:ext uri="{BB962C8B-B14F-4D97-AF65-F5344CB8AC3E}">
        <p14:creationId xmlns:p14="http://schemas.microsoft.com/office/powerpoint/2010/main" val="3181962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Dataskydd, tystnadsplikt och offentlighetsprincipen</a:t>
            </a:r>
          </a:p>
        </p:txBody>
      </p:sp>
      <p:sp>
        <p:nvSpPr>
          <p:cNvPr id="3" name="Content Placeholder 2"/>
          <p:cNvSpPr>
            <a:spLocks noGrp="1"/>
          </p:cNvSpPr>
          <p:nvPr>
            <p:ph idx="1"/>
          </p:nvPr>
        </p:nvSpPr>
        <p:spPr>
          <a:xfrm>
            <a:off x="2230555" y="2638045"/>
            <a:ext cx="8112329" cy="3101983"/>
          </a:xfrm>
        </p:spPr>
        <p:txBody>
          <a:bodyPr/>
          <a:lstStyle/>
          <a:p>
            <a:r>
              <a:rPr lang="sv-FI" dirty="0"/>
              <a:t>Tystnadsplikten är i huvudsak en skyldighet att inte utelämna information</a:t>
            </a:r>
          </a:p>
          <a:p>
            <a:r>
              <a:rPr lang="sv-FI" dirty="0"/>
              <a:t>Dataskydd gäller behandling av personuppgifter också när uppgifterna inte sprids</a:t>
            </a:r>
          </a:p>
          <a:p>
            <a:pPr lvl="1"/>
            <a:r>
              <a:rPr lang="sv-FI" dirty="0"/>
              <a:t>Inte bara ”får jag berätta det här?” utan också ”får jag skriva ner det här?”</a:t>
            </a:r>
          </a:p>
          <a:p>
            <a:r>
              <a:rPr lang="sv-FI" dirty="0"/>
              <a:t>Offentligheten inom utbildning innebär att vissa handlingar vid begäran ska göras tillgängliga till offentligheten eller de som handlingarna gäller</a:t>
            </a:r>
          </a:p>
          <a:p>
            <a:pPr lvl="1"/>
            <a:r>
              <a:rPr lang="sv-FI" dirty="0"/>
              <a:t>De handlingar som måste ges ut på grund av offentlighetsprincipen finns det också grund för i GDPR (tvingande lagstiftning)</a:t>
            </a:r>
          </a:p>
          <a:p>
            <a:pPr lvl="1"/>
            <a:r>
              <a:rPr lang="sv-FI" dirty="0"/>
              <a:t>Kom ändå ihåg att det finns en del undantag för sekretess när handlingen innehåller känsliga uppgifter</a:t>
            </a:r>
          </a:p>
        </p:txBody>
      </p:sp>
      <p:sp>
        <p:nvSpPr>
          <p:cNvPr id="5" name="Slide Number Placeholder 4"/>
          <p:cNvSpPr>
            <a:spLocks noGrp="1"/>
          </p:cNvSpPr>
          <p:nvPr>
            <p:ph type="sldNum" sz="quarter" idx="12"/>
          </p:nvPr>
        </p:nvSpPr>
        <p:spPr/>
        <p:txBody>
          <a:bodyPr/>
          <a:lstStyle/>
          <a:p>
            <a:fld id="{DA60BA0E-20D0-4E7C-B286-26C960A6788F}" type="slidenum">
              <a:rPr lang="sv-FI" smtClean="0"/>
              <a:t>28</a:t>
            </a:fld>
            <a:endParaRPr lang="sv-FI"/>
          </a:p>
        </p:txBody>
      </p:sp>
    </p:spTree>
    <p:extLst>
      <p:ext uri="{BB962C8B-B14F-4D97-AF65-F5344CB8AC3E}">
        <p14:creationId xmlns:p14="http://schemas.microsoft.com/office/powerpoint/2010/main" val="4153389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Hur påverkar detta i praktiken?</a:t>
            </a:r>
          </a:p>
        </p:txBody>
      </p:sp>
      <p:sp>
        <p:nvSpPr>
          <p:cNvPr id="3" name="Content Placeholder 2"/>
          <p:cNvSpPr>
            <a:spLocks noGrp="1"/>
          </p:cNvSpPr>
          <p:nvPr>
            <p:ph idx="1"/>
          </p:nvPr>
        </p:nvSpPr>
        <p:spPr>
          <a:xfrm>
            <a:off x="1462183" y="2636912"/>
            <a:ext cx="9888813" cy="3101983"/>
          </a:xfrm>
        </p:spPr>
        <p:txBody>
          <a:bodyPr>
            <a:noAutofit/>
          </a:bodyPr>
          <a:lstStyle/>
          <a:p>
            <a:r>
              <a:rPr lang="sv-FI" sz="1800" b="1" dirty="0"/>
              <a:t>Spara personuppgifter säkert – bakom lås eller lösenord</a:t>
            </a:r>
            <a:endParaRPr lang="sv-FI" sz="1800" dirty="0"/>
          </a:p>
          <a:p>
            <a:pPr lvl="1"/>
            <a:r>
              <a:rPr lang="sv-FI" sz="1601" b="1" dirty="0"/>
              <a:t>Undvik att spara personuppgifter i gemensamma molntjänster</a:t>
            </a:r>
          </a:p>
          <a:p>
            <a:pPr lvl="2"/>
            <a:r>
              <a:rPr lang="sv-FI" sz="1800" dirty="0"/>
              <a:t>Det är svårare att kontrollera hur sådana molntjänster används, och vilka som har tillgång; men</a:t>
            </a:r>
          </a:p>
          <a:p>
            <a:pPr lvl="1"/>
            <a:r>
              <a:rPr lang="sv-FI" sz="1601" b="1" dirty="0"/>
              <a:t>Undvik att spara personuppgifter på din personliga dator</a:t>
            </a:r>
          </a:p>
          <a:p>
            <a:pPr lvl="2"/>
            <a:r>
              <a:rPr lang="sv-FI" sz="1800" dirty="0"/>
              <a:t>Om datorn inte ägs av din arbetsgivare har du inte nödvändigtvis rätt att överföra personuppgifter till den</a:t>
            </a:r>
          </a:p>
          <a:p>
            <a:pPr lvl="1"/>
            <a:r>
              <a:rPr lang="sv-FI" sz="1601" b="1" dirty="0"/>
              <a:t>Användning av Wilma, Classroom och dylikt</a:t>
            </a:r>
          </a:p>
          <a:p>
            <a:pPr lvl="2"/>
            <a:r>
              <a:rPr lang="sv-FI" sz="1800" dirty="0"/>
              <a:t>Minimera användningen av personuppgifter!</a:t>
            </a:r>
          </a:p>
          <a:p>
            <a:r>
              <a:rPr lang="sv-FI" sz="1800" b="1" dirty="0"/>
              <a:t>Ta bort gamla uppgifter och dokument</a:t>
            </a:r>
          </a:p>
        </p:txBody>
      </p:sp>
      <p:sp>
        <p:nvSpPr>
          <p:cNvPr id="4" name="Slide Number Placeholder 3"/>
          <p:cNvSpPr>
            <a:spLocks noGrp="1"/>
          </p:cNvSpPr>
          <p:nvPr>
            <p:ph type="sldNum" sz="quarter" idx="12"/>
          </p:nvPr>
        </p:nvSpPr>
        <p:spPr/>
        <p:txBody>
          <a:bodyPr/>
          <a:lstStyle/>
          <a:p>
            <a:fld id="{DA60BA0E-20D0-4E7C-B286-26C960A6788F}" type="slidenum">
              <a:rPr lang="sv-FI" smtClean="0"/>
              <a:t>29</a:t>
            </a:fld>
            <a:endParaRPr lang="sv-FI"/>
          </a:p>
        </p:txBody>
      </p:sp>
    </p:spTree>
    <p:extLst>
      <p:ext uri="{BB962C8B-B14F-4D97-AF65-F5344CB8AC3E}">
        <p14:creationId xmlns:p14="http://schemas.microsoft.com/office/powerpoint/2010/main" val="1167714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Vad är GDPR?</a:t>
            </a:r>
          </a:p>
        </p:txBody>
      </p:sp>
      <p:sp>
        <p:nvSpPr>
          <p:cNvPr id="3" name="Content Placeholder 2"/>
          <p:cNvSpPr>
            <a:spLocks noGrp="1"/>
          </p:cNvSpPr>
          <p:nvPr>
            <p:ph idx="1"/>
          </p:nvPr>
        </p:nvSpPr>
        <p:spPr>
          <a:xfrm>
            <a:off x="1125860" y="2638045"/>
            <a:ext cx="10009111" cy="3101983"/>
          </a:xfrm>
        </p:spPr>
        <p:txBody>
          <a:bodyPr>
            <a:normAutofit lnSpcReduction="10000"/>
          </a:bodyPr>
          <a:lstStyle/>
          <a:p>
            <a:r>
              <a:rPr lang="sv-FI" sz="2000" dirty="0"/>
              <a:t>GDPR är en EU-rättslig förordning som klubbades genom i april 2016, och som träder i kraft 25.5.2018</a:t>
            </a:r>
          </a:p>
          <a:p>
            <a:r>
              <a:rPr lang="sv-FI" sz="2000" dirty="0"/>
              <a:t>Som förordning är GDPR </a:t>
            </a:r>
            <a:r>
              <a:rPr lang="sv-FI" sz="2000" u="sng" dirty="0"/>
              <a:t>direkt tillämpningsbar</a:t>
            </a:r>
            <a:r>
              <a:rPr lang="sv-FI" sz="2000" dirty="0"/>
              <a:t> = kräver ingen nationell lagstiftning för att ha verkan, men nya nationella lagar är ändå på kommande för att komplettera</a:t>
            </a:r>
          </a:p>
          <a:p>
            <a:r>
              <a:rPr lang="sv-FI" dirty="0"/>
              <a:t>En stor del av det som finns i GDPR har redan varit gällande, men har inte tagits på tillräckligt allvar</a:t>
            </a:r>
          </a:p>
          <a:p>
            <a:pPr marL="0" indent="0">
              <a:buNone/>
            </a:pPr>
            <a:endParaRPr lang="sv-FI" dirty="0"/>
          </a:p>
          <a:p>
            <a:r>
              <a:rPr lang="sv-FI" sz="2000" dirty="0"/>
              <a:t>Varför har GDPR fått så mycket spaltutrymme för en förordning?</a:t>
            </a:r>
          </a:p>
          <a:p>
            <a:pPr lvl="1"/>
            <a:r>
              <a:rPr lang="sv-FI" sz="2000" dirty="0"/>
              <a:t>SVAR: Böter på 10-20 miljoner euro eller mer.</a:t>
            </a:r>
          </a:p>
        </p:txBody>
      </p:sp>
      <p:sp>
        <p:nvSpPr>
          <p:cNvPr id="4" name="Slide Number Placeholder 3"/>
          <p:cNvSpPr>
            <a:spLocks noGrp="1"/>
          </p:cNvSpPr>
          <p:nvPr>
            <p:ph type="sldNum" sz="quarter" idx="12"/>
          </p:nvPr>
        </p:nvSpPr>
        <p:spPr/>
        <p:txBody>
          <a:bodyPr/>
          <a:lstStyle/>
          <a:p>
            <a:fld id="{DA60BA0E-20D0-4E7C-B286-26C960A6788F}" type="slidenum">
              <a:rPr lang="sv-FI" smtClean="0"/>
              <a:t>3</a:t>
            </a:fld>
            <a:endParaRPr lang="sv-FI"/>
          </a:p>
        </p:txBody>
      </p:sp>
    </p:spTree>
    <p:extLst>
      <p:ext uri="{BB962C8B-B14F-4D97-AF65-F5344CB8AC3E}">
        <p14:creationId xmlns:p14="http://schemas.microsoft.com/office/powerpoint/2010/main" val="170784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100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Hur påverkar detta i praktiken?</a:t>
            </a:r>
          </a:p>
        </p:txBody>
      </p:sp>
      <p:sp>
        <p:nvSpPr>
          <p:cNvPr id="3" name="Content Placeholder 2"/>
          <p:cNvSpPr>
            <a:spLocks noGrp="1"/>
          </p:cNvSpPr>
          <p:nvPr>
            <p:ph idx="1"/>
          </p:nvPr>
        </p:nvSpPr>
        <p:spPr>
          <a:xfrm>
            <a:off x="981844" y="2638045"/>
            <a:ext cx="10513168" cy="3383243"/>
          </a:xfrm>
        </p:spPr>
        <p:txBody>
          <a:bodyPr>
            <a:normAutofit/>
          </a:bodyPr>
          <a:lstStyle/>
          <a:p>
            <a:r>
              <a:rPr lang="sv-FI" sz="1800" b="1" dirty="0"/>
              <a:t>Sjukfrånvaro: tänk på vad du sparar</a:t>
            </a:r>
          </a:p>
          <a:p>
            <a:pPr marL="0" indent="0">
              <a:buNone/>
            </a:pPr>
            <a:r>
              <a:rPr lang="sv-FI" sz="1800" dirty="0"/>
              <a:t>	Orsaken till frånvaron är troligtvis en känslig uppgift – Anteckna bara det du måste!</a:t>
            </a:r>
            <a:endParaRPr lang="sv-FI" b="1" dirty="0"/>
          </a:p>
          <a:p>
            <a:r>
              <a:rPr lang="sv-FI" b="1" dirty="0"/>
              <a:t>Kameraövervakning ger också upphov till personuppgifter – informera och radera</a:t>
            </a:r>
          </a:p>
          <a:p>
            <a:r>
              <a:rPr lang="sv-FI" b="1" dirty="0"/>
              <a:t>Samma gäller klassfoton</a:t>
            </a:r>
          </a:p>
          <a:p>
            <a:pPr lvl="1"/>
            <a:r>
              <a:rPr lang="sv-FI" dirty="0"/>
              <a:t>Avtal med fotograf och samtycke från elever före fotografering</a:t>
            </a:r>
          </a:p>
          <a:p>
            <a:r>
              <a:rPr lang="sv-FI" sz="1600" b="1" dirty="0"/>
              <a:t>Utskick och kontakt: Kom ihåg att vårdnadshavarna också har personuppgifter</a:t>
            </a:r>
          </a:p>
          <a:p>
            <a:pPr marL="0" indent="0">
              <a:buNone/>
            </a:pPr>
            <a:r>
              <a:rPr lang="sv-FI" sz="1600" dirty="0"/>
              <a:t>	Begär samtycke för att eventuellt dela ut kontaktuppgifter till andra vårdnadshavare</a:t>
            </a:r>
            <a:endParaRPr lang="sv-FI" dirty="0"/>
          </a:p>
          <a:p>
            <a:r>
              <a:rPr lang="sv-FI" b="1" dirty="0"/>
              <a:t>Tänk på vem du frivilligt eller ofrivilligt delar uppgifterna med – t.ex. vid vitsordskonferenser</a:t>
            </a:r>
          </a:p>
        </p:txBody>
      </p:sp>
      <p:sp>
        <p:nvSpPr>
          <p:cNvPr id="4" name="Slide Number Placeholder 3"/>
          <p:cNvSpPr>
            <a:spLocks noGrp="1"/>
          </p:cNvSpPr>
          <p:nvPr>
            <p:ph type="sldNum" sz="quarter" idx="12"/>
          </p:nvPr>
        </p:nvSpPr>
        <p:spPr/>
        <p:txBody>
          <a:bodyPr/>
          <a:lstStyle/>
          <a:p>
            <a:fld id="{DA60BA0E-20D0-4E7C-B286-26C960A6788F}" type="slidenum">
              <a:rPr lang="sv-FI" smtClean="0"/>
              <a:t>30</a:t>
            </a:fld>
            <a:endParaRPr lang="sv-FI"/>
          </a:p>
        </p:txBody>
      </p:sp>
    </p:spTree>
    <p:extLst>
      <p:ext uri="{BB962C8B-B14F-4D97-AF65-F5344CB8AC3E}">
        <p14:creationId xmlns:p14="http://schemas.microsoft.com/office/powerpoint/2010/main" val="677287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Vad behöver skolan göra?</a:t>
            </a:r>
          </a:p>
        </p:txBody>
      </p:sp>
      <p:sp>
        <p:nvSpPr>
          <p:cNvPr id="3" name="Content Placeholder 2"/>
          <p:cNvSpPr>
            <a:spLocks noGrp="1"/>
          </p:cNvSpPr>
          <p:nvPr>
            <p:ph idx="1"/>
          </p:nvPr>
        </p:nvSpPr>
        <p:spPr>
          <a:xfrm>
            <a:off x="1701924" y="2276872"/>
            <a:ext cx="9054196" cy="3528391"/>
          </a:xfrm>
        </p:spPr>
        <p:txBody>
          <a:bodyPr>
            <a:normAutofit/>
          </a:bodyPr>
          <a:lstStyle/>
          <a:p>
            <a:pPr marL="342900" indent="-342900">
              <a:buFont typeface="+mj-lt"/>
              <a:buAutoNum type="arabicPeriod"/>
            </a:pPr>
            <a:r>
              <a:rPr lang="sv-FI" dirty="0"/>
              <a:t>Utnämn en ansvarsperson – potentiellt kommunens dataskyddsombud</a:t>
            </a:r>
          </a:p>
          <a:p>
            <a:pPr marL="342900" indent="-342900">
              <a:buFont typeface="+mj-lt"/>
              <a:buAutoNum type="arabicPeriod"/>
            </a:pPr>
            <a:r>
              <a:rPr lang="sv-FI" dirty="0"/>
              <a:t>Gå genom hur personuppgifter behandlas i skolan – vilka system, var papper/arkiv finns, vem som har tillgång – och kontrollera att det är organiserat korrekt. Fundera på grunderna!</a:t>
            </a:r>
          </a:p>
          <a:p>
            <a:pPr marL="342900" indent="-342900">
              <a:buFont typeface="+mj-lt"/>
              <a:buAutoNum type="arabicPeriod"/>
            </a:pPr>
            <a:r>
              <a:rPr lang="sv-FI" dirty="0"/>
              <a:t>Gör en bedömning av hur stor risken för spridning och skada är</a:t>
            </a:r>
          </a:p>
          <a:p>
            <a:pPr marL="342900" indent="-342900">
              <a:buFont typeface="+mj-lt"/>
              <a:buAutoNum type="arabicPeriod"/>
            </a:pPr>
            <a:r>
              <a:rPr lang="sv-FI" dirty="0"/>
              <a:t>Gör upp ett internt dataskyddsdokument (så kallat register över behandling, art. 30)</a:t>
            </a:r>
          </a:p>
          <a:p>
            <a:pPr marL="342900" indent="-342900">
              <a:buFont typeface="+mj-lt"/>
              <a:buAutoNum type="arabicPeriod"/>
            </a:pPr>
            <a:r>
              <a:rPr lang="sv-FI" dirty="0"/>
              <a:t>Informera elever och vårdnadshavare om behandlingen, och begär samtycke för de typer av behandling där det krävs</a:t>
            </a:r>
          </a:p>
          <a:p>
            <a:pPr marL="342900" indent="-342900">
              <a:buFont typeface="+mj-lt"/>
              <a:buAutoNum type="arabicPeriod"/>
            </a:pPr>
            <a:r>
              <a:rPr lang="sv-FI" dirty="0"/>
              <a:t>Se till att alla som kan ha tillgång till skolans utrymmen (städning, mat, fastighetsskötsel etc) har tystnadspliktsavtal och dataskyddsavtal, speciellt om tjänsterna köps in</a:t>
            </a:r>
          </a:p>
        </p:txBody>
      </p:sp>
      <p:sp>
        <p:nvSpPr>
          <p:cNvPr id="5" name="Slide Number Placeholder 4"/>
          <p:cNvSpPr>
            <a:spLocks noGrp="1"/>
          </p:cNvSpPr>
          <p:nvPr>
            <p:ph type="sldNum" sz="quarter" idx="12"/>
          </p:nvPr>
        </p:nvSpPr>
        <p:spPr/>
        <p:txBody>
          <a:bodyPr/>
          <a:lstStyle/>
          <a:p>
            <a:fld id="{DA60BA0E-20D0-4E7C-B286-26C960A6788F}" type="slidenum">
              <a:rPr lang="sv-FI" smtClean="0"/>
              <a:t>31</a:t>
            </a:fld>
            <a:endParaRPr lang="sv-FI"/>
          </a:p>
        </p:txBody>
      </p:sp>
    </p:spTree>
    <p:extLst>
      <p:ext uri="{BB962C8B-B14F-4D97-AF65-F5344CB8AC3E}">
        <p14:creationId xmlns:p14="http://schemas.microsoft.com/office/powerpoint/2010/main" val="1068015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FYRA grundregler</a:t>
            </a:r>
          </a:p>
        </p:txBody>
      </p:sp>
      <p:sp>
        <p:nvSpPr>
          <p:cNvPr id="3" name="Content Placeholder 2"/>
          <p:cNvSpPr>
            <a:spLocks noGrp="1"/>
          </p:cNvSpPr>
          <p:nvPr>
            <p:ph idx="1"/>
          </p:nvPr>
        </p:nvSpPr>
        <p:spPr/>
        <p:txBody>
          <a:bodyPr>
            <a:normAutofit fontScale="92500" lnSpcReduction="10000"/>
          </a:bodyPr>
          <a:lstStyle/>
          <a:p>
            <a:pPr marL="342900" indent="-342900">
              <a:spcAft>
                <a:spcPts val="1800"/>
              </a:spcAft>
              <a:buFont typeface="+mj-lt"/>
              <a:buAutoNum type="arabicPeriod"/>
            </a:pPr>
            <a:r>
              <a:rPr lang="sv-FI" sz="2400" spc="200" dirty="0"/>
              <a:t>Dokumentera grunden, ändamålet och användningen.</a:t>
            </a:r>
          </a:p>
          <a:p>
            <a:pPr marL="342900" indent="-342900">
              <a:spcAft>
                <a:spcPts val="1800"/>
              </a:spcAft>
              <a:buFont typeface="+mj-lt"/>
              <a:buAutoNum type="arabicPeriod"/>
            </a:pPr>
            <a:r>
              <a:rPr lang="sv-FI" sz="2400" spc="200" dirty="0"/>
              <a:t>Behandla och dela med dig av uppgifter endast när det är nödvändigt. Ta bort dem tidigast möjligt.</a:t>
            </a:r>
          </a:p>
          <a:p>
            <a:pPr marL="342900" indent="-342900">
              <a:spcAft>
                <a:spcPts val="1800"/>
              </a:spcAft>
              <a:buFont typeface="+mj-lt"/>
              <a:buAutoNum type="arabicPeriod"/>
            </a:pPr>
            <a:r>
              <a:rPr lang="sv-FI" sz="2400" spc="200" dirty="0"/>
              <a:t>Ha en aktiv dialog och aktivera hela personalen.</a:t>
            </a:r>
          </a:p>
          <a:p>
            <a:pPr marL="342900" indent="-342900">
              <a:buFont typeface="+mj-lt"/>
              <a:buAutoNum type="arabicPeriod"/>
            </a:pPr>
            <a:r>
              <a:rPr lang="sv-FI" sz="2400" spc="200" dirty="0"/>
              <a:t>Ha koll på vem som ansvarar!</a:t>
            </a:r>
          </a:p>
          <a:p>
            <a:endParaRPr lang="sv-FI" dirty="0"/>
          </a:p>
        </p:txBody>
      </p:sp>
      <p:sp>
        <p:nvSpPr>
          <p:cNvPr id="4" name="Slide Number Placeholder 3"/>
          <p:cNvSpPr>
            <a:spLocks noGrp="1"/>
          </p:cNvSpPr>
          <p:nvPr>
            <p:ph type="sldNum" sz="quarter" idx="12"/>
          </p:nvPr>
        </p:nvSpPr>
        <p:spPr/>
        <p:txBody>
          <a:bodyPr/>
          <a:lstStyle/>
          <a:p>
            <a:fld id="{DA60BA0E-20D0-4E7C-B286-26C960A6788F}" type="slidenum">
              <a:rPr lang="sv-FI" smtClean="0"/>
              <a:t>32</a:t>
            </a:fld>
            <a:endParaRPr lang="sv-FI"/>
          </a:p>
        </p:txBody>
      </p:sp>
    </p:spTree>
    <p:extLst>
      <p:ext uri="{BB962C8B-B14F-4D97-AF65-F5344CB8AC3E}">
        <p14:creationId xmlns:p14="http://schemas.microsoft.com/office/powerpoint/2010/main" val="222849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Fallstudier</a:t>
            </a:r>
          </a:p>
        </p:txBody>
      </p:sp>
      <p:sp>
        <p:nvSpPr>
          <p:cNvPr id="3" name="Content Placeholder 2"/>
          <p:cNvSpPr>
            <a:spLocks noGrp="1"/>
          </p:cNvSpPr>
          <p:nvPr>
            <p:ph idx="1"/>
          </p:nvPr>
        </p:nvSpPr>
        <p:spPr/>
        <p:txBody>
          <a:bodyPr/>
          <a:lstStyle/>
          <a:p>
            <a:r>
              <a:rPr lang="sv-FI" dirty="0"/>
              <a:t>Dela upp er i grupper om 4-5 personer, så att ni kan diskutera fallen</a:t>
            </a:r>
          </a:p>
          <a:p>
            <a:r>
              <a:rPr lang="sv-FI" dirty="0"/>
              <a:t>När ni har gått genom fallet och funderat på svaren till frågorna ska vi gå genom svaret med en Kahoot.</a:t>
            </a:r>
          </a:p>
          <a:p>
            <a:r>
              <a:rPr lang="sv-FI" dirty="0"/>
              <a:t>Gå till </a:t>
            </a:r>
            <a:r>
              <a:rPr lang="sv-FI" b="1" dirty="0"/>
              <a:t>www.kahoot.it</a:t>
            </a:r>
            <a:r>
              <a:rPr lang="sv-FI" dirty="0"/>
              <a:t> på en av era telefoner eller datorer, och fyll i koden som kan ses i övre delen av frågesportens startskärm, så hittar ni rätt frågesport</a:t>
            </a:r>
          </a:p>
        </p:txBody>
      </p:sp>
      <p:sp>
        <p:nvSpPr>
          <p:cNvPr id="5" name="Slide Number Placeholder 4"/>
          <p:cNvSpPr>
            <a:spLocks noGrp="1"/>
          </p:cNvSpPr>
          <p:nvPr>
            <p:ph type="sldNum" sz="quarter" idx="12"/>
          </p:nvPr>
        </p:nvSpPr>
        <p:spPr/>
        <p:txBody>
          <a:bodyPr/>
          <a:lstStyle/>
          <a:p>
            <a:fld id="{DA60BA0E-20D0-4E7C-B286-26C960A6788F}" type="slidenum">
              <a:rPr lang="sv-FI" smtClean="0"/>
              <a:t>33</a:t>
            </a:fld>
            <a:endParaRPr lang="sv-FI"/>
          </a:p>
        </p:txBody>
      </p:sp>
    </p:spTree>
    <p:extLst>
      <p:ext uri="{BB962C8B-B14F-4D97-AF65-F5344CB8AC3E}">
        <p14:creationId xmlns:p14="http://schemas.microsoft.com/office/powerpoint/2010/main" val="1120973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876" y="973955"/>
            <a:ext cx="9851909" cy="5047333"/>
          </a:xfrm>
        </p:spPr>
        <p:txBody>
          <a:bodyPr>
            <a:normAutofit/>
          </a:bodyPr>
          <a:lstStyle/>
          <a:p>
            <a:pPr marL="0" indent="0">
              <a:buNone/>
            </a:pPr>
            <a:r>
              <a:rPr lang="sv-FI" dirty="0"/>
              <a:t>A. Du får ett samtal av Pelles mormor, som är på väg till skolan för att hämta upp Pelle nästa dag. Hon berättar att hon ska vara barnvakt medan Pelles föräldrar är bortresta några dagar, och frågar dig när Pelle slutar skolan för dagen. I slutet av skoldagen kommer hon till klassrummet för att plocka upp Pelle. Hon hälsar på dig, och ser samtidigt på anslagstavlan att klassen har prov nästa dag, och att Pelle har ansvaret för att vattna växten som står bak i klassrummet. Konfunderad frågar hon dig vad Pelle har för prov imorgon och vad han tidigare har fått för betyg i det ämnet – Pelle brukar ju inte berätta så mycket om hans skolframgång annars, så hon skulle gärna veta. Efter dagen börjar du fundera på om allt gått riktigt rätt till.</a:t>
            </a:r>
          </a:p>
          <a:p>
            <a:pPr marL="0" indent="0">
              <a:buNone/>
            </a:pPr>
            <a:r>
              <a:rPr lang="sv-FI" dirty="0"/>
              <a:t>Fundera på:</a:t>
            </a:r>
          </a:p>
          <a:p>
            <a:pPr>
              <a:buFontTx/>
              <a:buChar char="-"/>
            </a:pPr>
            <a:r>
              <a:rPr lang="sv-FI" dirty="0"/>
              <a:t>Vad är en mor- eller farförälders roll juridiskt?</a:t>
            </a:r>
          </a:p>
          <a:p>
            <a:pPr>
              <a:buFontTx/>
              <a:buChar char="-"/>
            </a:pPr>
            <a:r>
              <a:rPr lang="sv-FI" dirty="0"/>
              <a:t>Kan man berätta när en elev slutar skolan?</a:t>
            </a:r>
          </a:p>
          <a:p>
            <a:pPr>
              <a:buFontTx/>
              <a:buChar char="-"/>
            </a:pPr>
            <a:r>
              <a:rPr lang="sv-FI" dirty="0"/>
              <a:t>Vad har utomstående för tillgång till ett klassrum och hur påverkar det dataskyddet?</a:t>
            </a:r>
          </a:p>
          <a:p>
            <a:pPr>
              <a:buFontTx/>
              <a:buChar char="-"/>
            </a:pPr>
            <a:r>
              <a:rPr lang="sv-FI" dirty="0"/>
              <a:t>Vad är prestationsuppgifter ur dataskyddssynvinkel?</a:t>
            </a:r>
          </a:p>
          <a:p>
            <a:pPr marL="0" indent="0">
              <a:buNone/>
            </a:pPr>
            <a:endParaRPr lang="sv-FI" dirty="0"/>
          </a:p>
          <a:p>
            <a:endParaRPr lang="sv-FI" dirty="0"/>
          </a:p>
        </p:txBody>
      </p:sp>
      <p:sp>
        <p:nvSpPr>
          <p:cNvPr id="5" name="Slide Number Placeholder 4"/>
          <p:cNvSpPr>
            <a:spLocks noGrp="1"/>
          </p:cNvSpPr>
          <p:nvPr>
            <p:ph type="sldNum" sz="quarter" idx="12"/>
          </p:nvPr>
        </p:nvSpPr>
        <p:spPr/>
        <p:txBody>
          <a:bodyPr/>
          <a:lstStyle/>
          <a:p>
            <a:fld id="{DA60BA0E-20D0-4E7C-B286-26C960A6788F}" type="slidenum">
              <a:rPr lang="sv-FI" smtClean="0"/>
              <a:t>34</a:t>
            </a:fld>
            <a:endParaRPr lang="sv-FI"/>
          </a:p>
        </p:txBody>
      </p:sp>
    </p:spTree>
    <p:extLst>
      <p:ext uri="{BB962C8B-B14F-4D97-AF65-F5344CB8AC3E}">
        <p14:creationId xmlns:p14="http://schemas.microsoft.com/office/powerpoint/2010/main" val="3970652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876" y="901947"/>
            <a:ext cx="9851909" cy="5047333"/>
          </a:xfrm>
        </p:spPr>
        <p:txBody>
          <a:bodyPr>
            <a:normAutofit fontScale="92500" lnSpcReduction="20000"/>
          </a:bodyPr>
          <a:lstStyle/>
          <a:p>
            <a:pPr marL="0" indent="0">
              <a:buNone/>
            </a:pPr>
            <a:r>
              <a:rPr lang="sv-FI" dirty="0"/>
              <a:t>B. Du jobbar som biologilärare i klasserna 7-9. Det är influensatider, så du blir inte förvånad när pappan till din elev Marie på måndag morgon meddelar att hon är sjuk. Marie har maginfluensa, och fastän det har blivit bättre under helgen tycker de ändå att det är bäst att hon är hemma. Du gör en anteckning om detta, men är lite osäker på vad du kan skriva ner.</a:t>
            </a:r>
            <a:br>
              <a:rPr lang="sv-FI" dirty="0"/>
            </a:br>
            <a:br>
              <a:rPr lang="sv-FI" dirty="0"/>
            </a:br>
            <a:r>
              <a:rPr lang="sv-FI" dirty="0"/>
              <a:t>Ditt klassrum befinner sig i en annan byggnad, och medan du går från lärarrummet till klassrummet halkar du på en isfläck och slår i handleden. Det gör så pass ont att du tror att den är bruten. Istället för att gå in till klassrummet går du till rektorn som säger att du ska gå till läkare för att visa upp handen. Rektorn fixar istället en vikarie, som kan övervaka elevernas biologiprov.</a:t>
            </a:r>
          </a:p>
          <a:p>
            <a:pPr marL="0" indent="0">
              <a:buNone/>
            </a:pPr>
            <a:r>
              <a:rPr lang="sv-FI" dirty="0"/>
              <a:t>Vikarien ser till att dina elever skriver provet, och lämnar sedan de skrivna, obedömda proven i ett fack i lärarrummet. På kvällen skickar du din sambo att hämta dessa, eftersom du själv har handen i gips och inte får köra bil.</a:t>
            </a:r>
          </a:p>
          <a:p>
            <a:pPr marL="0" indent="0">
              <a:buNone/>
            </a:pPr>
            <a:r>
              <a:rPr lang="sv-FI" dirty="0"/>
              <a:t>Fundera på:</a:t>
            </a:r>
          </a:p>
          <a:p>
            <a:pPr>
              <a:buFontTx/>
              <a:buChar char="-"/>
            </a:pPr>
            <a:r>
              <a:rPr lang="sv-FI" dirty="0"/>
              <a:t>Hurudana uppgifter är sjukdomsfall? Vad får man skriva upp om en elev blir sjuk?</a:t>
            </a:r>
          </a:p>
          <a:p>
            <a:pPr>
              <a:buFontTx/>
              <a:buChar char="-"/>
            </a:pPr>
            <a:r>
              <a:rPr lang="sv-FI" dirty="0"/>
              <a:t>Har det betydelse var/hur hälsotillståndet inträffar?</a:t>
            </a:r>
          </a:p>
          <a:p>
            <a:pPr>
              <a:buFontTx/>
              <a:buChar char="-"/>
            </a:pPr>
            <a:r>
              <a:rPr lang="sv-FI" dirty="0"/>
              <a:t>Vad är vikariens roll och ansvar?</a:t>
            </a:r>
          </a:p>
          <a:p>
            <a:pPr>
              <a:buFontTx/>
              <a:buChar char="-"/>
            </a:pPr>
            <a:r>
              <a:rPr lang="sv-FI" dirty="0"/>
              <a:t>Får man ge papper åt en sambo eller annan utomstående som man litar på?</a:t>
            </a:r>
          </a:p>
          <a:p>
            <a:pPr>
              <a:buFontTx/>
              <a:buChar char="-"/>
            </a:pPr>
            <a:r>
              <a:rPr lang="sv-FI" dirty="0"/>
              <a:t>Vilka regler borde finnas för lärarrum och lärares fack/skåp/katedrar?</a:t>
            </a:r>
          </a:p>
          <a:p>
            <a:pPr marL="0" indent="0">
              <a:buNone/>
            </a:pPr>
            <a:endParaRPr lang="sv-FI" dirty="0"/>
          </a:p>
        </p:txBody>
      </p:sp>
      <p:sp>
        <p:nvSpPr>
          <p:cNvPr id="5" name="Slide Number Placeholder 4"/>
          <p:cNvSpPr>
            <a:spLocks noGrp="1"/>
          </p:cNvSpPr>
          <p:nvPr>
            <p:ph type="sldNum" sz="quarter" idx="12"/>
          </p:nvPr>
        </p:nvSpPr>
        <p:spPr/>
        <p:txBody>
          <a:bodyPr/>
          <a:lstStyle/>
          <a:p>
            <a:fld id="{DA60BA0E-20D0-4E7C-B286-26C960A6788F}" type="slidenum">
              <a:rPr lang="sv-FI" smtClean="0"/>
              <a:t>35</a:t>
            </a:fld>
            <a:endParaRPr lang="sv-FI"/>
          </a:p>
        </p:txBody>
      </p:sp>
    </p:spTree>
    <p:extLst>
      <p:ext uri="{BB962C8B-B14F-4D97-AF65-F5344CB8AC3E}">
        <p14:creationId xmlns:p14="http://schemas.microsoft.com/office/powerpoint/2010/main" val="2561232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876" y="901947"/>
            <a:ext cx="9851909" cy="5047333"/>
          </a:xfrm>
        </p:spPr>
        <p:txBody>
          <a:bodyPr>
            <a:normAutofit fontScale="92500" lnSpcReduction="10000"/>
          </a:bodyPr>
          <a:lstStyle/>
          <a:p>
            <a:pPr marL="0" indent="0">
              <a:buNone/>
            </a:pPr>
            <a:r>
              <a:rPr lang="sv-FI" dirty="0"/>
              <a:t>C. Du jobbar som finskalärare i gymnasiet. Som en del av en valbar kurs du ska hålla på hösten ska ni ordna ett några dagar långt besök till Åbo, där studeranden på första årskursen ska få bekanta sig med Åbos historia, med finsk kultur och få besöka en finskspråkig vänskola. Resan till Åbo görs med färja.</a:t>
            </a:r>
          </a:p>
          <a:p>
            <a:pPr marL="0" indent="0">
              <a:buNone/>
            </a:pPr>
            <a:r>
              <a:rPr lang="sv-FI" dirty="0"/>
              <a:t>Inför resan blir du orolig över om någon av eleverna är allergisk mot något eller har andra hälsoproblem. Dessutom behöver du ju samla in namnen på deltagarna för att boka båtresan. Du ger eleverna en lista att fylla i under en lektion, och ordnar glad i hågen bokningarna.</a:t>
            </a:r>
          </a:p>
          <a:p>
            <a:pPr marL="0" indent="0">
              <a:buNone/>
            </a:pPr>
            <a:r>
              <a:rPr lang="sv-FI" dirty="0"/>
              <a:t>Ni åker iväg på resa, och båtresan går bra. Under ett besök på Åbo Slott får en elev allvarliga allergiska problem, då maten som du har bokat in visar sig innehålla ägg. Allt går ändå relativt bra, men efter en vecka tar studerandens förälder kontakt och vill veta vilka uppgifter du har sparat om deras barn, och om du har meddelat detta till restaurangen där ni åt.</a:t>
            </a:r>
          </a:p>
          <a:p>
            <a:pPr marL="0" indent="0">
              <a:buNone/>
            </a:pPr>
            <a:r>
              <a:rPr lang="sv-FI" dirty="0"/>
              <a:t>Fundera på:</a:t>
            </a:r>
          </a:p>
          <a:p>
            <a:pPr>
              <a:buFontTx/>
              <a:buChar char="-"/>
            </a:pPr>
            <a:r>
              <a:rPr lang="sv-FI" dirty="0"/>
              <a:t>Vad är syftet/ändamålet och grunden för insamlingen av uppgifter?</a:t>
            </a:r>
          </a:p>
          <a:p>
            <a:pPr>
              <a:buFontTx/>
              <a:buChar char="-"/>
            </a:pPr>
            <a:r>
              <a:rPr lang="sv-FI" dirty="0"/>
              <a:t>Gör det någon skillnad att det är fråga om gymnasieelever?</a:t>
            </a:r>
          </a:p>
          <a:p>
            <a:pPr>
              <a:buFontTx/>
              <a:buChar char="-"/>
            </a:pPr>
            <a:r>
              <a:rPr lang="sv-FI" dirty="0"/>
              <a:t>Vilken typ av uppgift/information är allergier?</a:t>
            </a:r>
          </a:p>
          <a:p>
            <a:pPr>
              <a:buFontTx/>
              <a:buChar char="-"/>
            </a:pPr>
            <a:r>
              <a:rPr lang="sv-FI" dirty="0"/>
              <a:t>Vad måste man meddela eleverna om på förhand?</a:t>
            </a:r>
          </a:p>
          <a:p>
            <a:pPr>
              <a:buFontTx/>
              <a:buChar char="-"/>
            </a:pPr>
            <a:r>
              <a:rPr lang="sv-FI" dirty="0"/>
              <a:t>Måste man ge ut uppgifter åt föräldern, och i så fall vad?</a:t>
            </a:r>
          </a:p>
          <a:p>
            <a:pPr>
              <a:buFontTx/>
              <a:buChar char="-"/>
            </a:pPr>
            <a:endParaRPr lang="sv-FI" dirty="0"/>
          </a:p>
        </p:txBody>
      </p:sp>
      <p:sp>
        <p:nvSpPr>
          <p:cNvPr id="5" name="Slide Number Placeholder 4"/>
          <p:cNvSpPr>
            <a:spLocks noGrp="1"/>
          </p:cNvSpPr>
          <p:nvPr>
            <p:ph type="sldNum" sz="quarter" idx="12"/>
          </p:nvPr>
        </p:nvSpPr>
        <p:spPr/>
        <p:txBody>
          <a:bodyPr/>
          <a:lstStyle/>
          <a:p>
            <a:fld id="{DA60BA0E-20D0-4E7C-B286-26C960A6788F}" type="slidenum">
              <a:rPr lang="sv-FI" smtClean="0"/>
              <a:t>36</a:t>
            </a:fld>
            <a:endParaRPr lang="sv-FI"/>
          </a:p>
        </p:txBody>
      </p:sp>
    </p:spTree>
    <p:extLst>
      <p:ext uri="{BB962C8B-B14F-4D97-AF65-F5344CB8AC3E}">
        <p14:creationId xmlns:p14="http://schemas.microsoft.com/office/powerpoint/2010/main" val="3241942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FI" dirty="0"/>
              <a:t>Tack!</a:t>
            </a:r>
          </a:p>
        </p:txBody>
      </p:sp>
      <p:sp>
        <p:nvSpPr>
          <p:cNvPr id="3" name="Content Placeholder 2"/>
          <p:cNvSpPr>
            <a:spLocks noGrp="1"/>
          </p:cNvSpPr>
          <p:nvPr>
            <p:ph idx="1"/>
          </p:nvPr>
        </p:nvSpPr>
        <p:spPr>
          <a:xfrm>
            <a:off x="2232538" y="2852936"/>
            <a:ext cx="8594429" cy="3880773"/>
          </a:xfrm>
        </p:spPr>
        <p:txBody>
          <a:bodyPr/>
          <a:lstStyle/>
          <a:p>
            <a:pPr marL="0" indent="0">
              <a:buNone/>
            </a:pPr>
            <a:r>
              <a:rPr lang="sv-FI" b="1" dirty="0"/>
              <a:t>Sebastian Sandvik</a:t>
            </a:r>
          </a:p>
          <a:p>
            <a:pPr marL="0" indent="0">
              <a:buNone/>
            </a:pPr>
            <a:r>
              <a:rPr lang="sv-FI" dirty="0"/>
              <a:t>Jurist, Jur. Mag., Auktoriserat Rättegångsbiträde</a:t>
            </a:r>
          </a:p>
          <a:p>
            <a:pPr marL="0" indent="0">
              <a:buNone/>
            </a:pPr>
            <a:r>
              <a:rPr lang="sv-FI" dirty="0"/>
              <a:t>Tel. 050 3050 092</a:t>
            </a:r>
          </a:p>
          <a:p>
            <a:pPr marL="0" indent="0">
              <a:buNone/>
            </a:pPr>
            <a:r>
              <a:rPr lang="sv-FI" dirty="0"/>
              <a:t>E-post: sebastian.sandvik@gmail.com</a:t>
            </a:r>
          </a:p>
        </p:txBody>
      </p:sp>
      <p:sp>
        <p:nvSpPr>
          <p:cNvPr id="4" name="Slide Number Placeholder 3"/>
          <p:cNvSpPr>
            <a:spLocks noGrp="1"/>
          </p:cNvSpPr>
          <p:nvPr>
            <p:ph type="sldNum" sz="quarter" idx="12"/>
          </p:nvPr>
        </p:nvSpPr>
        <p:spPr/>
        <p:txBody>
          <a:bodyPr/>
          <a:lstStyle/>
          <a:p>
            <a:fld id="{DA60BA0E-20D0-4E7C-B286-26C960A6788F}" type="slidenum">
              <a:rPr lang="sv-FI" smtClean="0"/>
              <a:t>37</a:t>
            </a:fld>
            <a:endParaRPr lang="sv-FI"/>
          </a:p>
        </p:txBody>
      </p:sp>
    </p:spTree>
    <p:extLst>
      <p:ext uri="{BB962C8B-B14F-4D97-AF65-F5344CB8AC3E}">
        <p14:creationId xmlns:p14="http://schemas.microsoft.com/office/powerpoint/2010/main" val="3743905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Bakgrund</a:t>
            </a:r>
          </a:p>
        </p:txBody>
      </p:sp>
      <p:sp>
        <p:nvSpPr>
          <p:cNvPr id="3" name="Content Placeholder 2"/>
          <p:cNvSpPr>
            <a:spLocks noGrp="1"/>
          </p:cNvSpPr>
          <p:nvPr>
            <p:ph idx="1"/>
          </p:nvPr>
        </p:nvSpPr>
        <p:spPr>
          <a:xfrm>
            <a:off x="1125860" y="2638045"/>
            <a:ext cx="9577063" cy="3101983"/>
          </a:xfrm>
        </p:spPr>
        <p:txBody>
          <a:bodyPr>
            <a:normAutofit/>
          </a:bodyPr>
          <a:lstStyle/>
          <a:p>
            <a:r>
              <a:rPr lang="sv-FI" dirty="0"/>
              <a:t>GDPR står för </a:t>
            </a:r>
            <a:r>
              <a:rPr lang="sv-FI" i="1" dirty="0"/>
              <a:t>General Data Protection Regulation </a:t>
            </a:r>
            <a:r>
              <a:rPr lang="sv-FI" dirty="0"/>
              <a:t>(sv. Allmänna Dataskyddsförordningen)</a:t>
            </a:r>
          </a:p>
          <a:p>
            <a:r>
              <a:rPr lang="sv-FI" sz="1800" dirty="0"/>
              <a:t>Data</a:t>
            </a:r>
            <a:r>
              <a:rPr lang="sv-FI" sz="1800" u="sng" dirty="0"/>
              <a:t>säkerhet</a:t>
            </a:r>
            <a:r>
              <a:rPr lang="sv-FI" sz="1800" dirty="0"/>
              <a:t>	=	datatekniska och fysiska lösningar för att skydda datasystem</a:t>
            </a:r>
          </a:p>
          <a:p>
            <a:r>
              <a:rPr lang="sv-FI" sz="1800" dirty="0"/>
              <a:t>Data</a:t>
            </a:r>
            <a:r>
              <a:rPr lang="sv-FI" sz="1800" u="sng" dirty="0"/>
              <a:t>skydd</a:t>
            </a:r>
            <a:r>
              <a:rPr lang="sv-FI" sz="1800" dirty="0"/>
              <a:t>	=	all typ av skydd av personuppgifter, inklusive datasäkerhet</a:t>
            </a:r>
            <a:endParaRPr lang="sv-FI" b="1" dirty="0"/>
          </a:p>
          <a:p>
            <a:endParaRPr lang="sv-FI" dirty="0"/>
          </a:p>
          <a:p>
            <a:r>
              <a:rPr lang="sv-FI" dirty="0"/>
              <a:t>Det tidigare EU-direktivet från 1995 visade sig vara tandlöst, så en ny förordning behövdes</a:t>
            </a:r>
          </a:p>
        </p:txBody>
      </p:sp>
      <p:sp>
        <p:nvSpPr>
          <p:cNvPr id="4" name="Slide Number Placeholder 3"/>
          <p:cNvSpPr>
            <a:spLocks noGrp="1"/>
          </p:cNvSpPr>
          <p:nvPr>
            <p:ph type="sldNum" sz="quarter" idx="12"/>
          </p:nvPr>
        </p:nvSpPr>
        <p:spPr/>
        <p:txBody>
          <a:bodyPr/>
          <a:lstStyle/>
          <a:p>
            <a:fld id="{DA60BA0E-20D0-4E7C-B286-26C960A6788F}" type="slidenum">
              <a:rPr lang="sv-FI" smtClean="0"/>
              <a:t>4</a:t>
            </a:fld>
            <a:endParaRPr lang="sv-FI"/>
          </a:p>
        </p:txBody>
      </p:sp>
    </p:spTree>
    <p:extLst>
      <p:ext uri="{BB962C8B-B14F-4D97-AF65-F5344CB8AC3E}">
        <p14:creationId xmlns:p14="http://schemas.microsoft.com/office/powerpoint/2010/main" val="1021626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Förordningens mål är att...</a:t>
            </a:r>
          </a:p>
        </p:txBody>
      </p:sp>
      <p:sp>
        <p:nvSpPr>
          <p:cNvPr id="3" name="Content Placeholder 2"/>
          <p:cNvSpPr>
            <a:spLocks noGrp="1"/>
          </p:cNvSpPr>
          <p:nvPr>
            <p:ph idx="1"/>
          </p:nvPr>
        </p:nvSpPr>
        <p:spPr>
          <a:xfrm>
            <a:off x="2230555" y="2312337"/>
            <a:ext cx="7727715" cy="3753399"/>
          </a:xfrm>
        </p:spPr>
        <p:txBody>
          <a:bodyPr/>
          <a:lstStyle/>
          <a:p>
            <a:pPr>
              <a:lnSpc>
                <a:spcPct val="150000"/>
              </a:lnSpc>
            </a:pPr>
            <a:r>
              <a:rPr lang="sv-FI" dirty="0"/>
              <a:t>Ge varje registrerad större insyn i användningen av deras personuppgifter</a:t>
            </a:r>
          </a:p>
          <a:p>
            <a:pPr>
              <a:lnSpc>
                <a:spcPct val="150000"/>
              </a:lnSpc>
            </a:pPr>
            <a:r>
              <a:rPr lang="sv-FI" dirty="0"/>
              <a:t>Ge företag och organisationer en skyldighet att vara öppna</a:t>
            </a:r>
          </a:p>
          <a:p>
            <a:pPr>
              <a:lnSpc>
                <a:spcPct val="150000"/>
              </a:lnSpc>
            </a:pPr>
            <a:r>
              <a:rPr lang="sv-FI" dirty="0"/>
              <a:t>Göra dataskydd till en central del av hur företag och organisationer fungerar</a:t>
            </a:r>
          </a:p>
          <a:p>
            <a:pPr>
              <a:lnSpc>
                <a:spcPct val="150000"/>
              </a:lnSpc>
            </a:pPr>
            <a:r>
              <a:rPr lang="sv-FI" dirty="0"/>
              <a:t>Ge registrerade större möjligheter till att själv påverka hur uppgifter hanteras</a:t>
            </a:r>
          </a:p>
          <a:p>
            <a:pPr>
              <a:lnSpc>
                <a:spcPct val="150000"/>
              </a:lnSpc>
            </a:pPr>
            <a:r>
              <a:rPr lang="sv-FI" dirty="0"/>
              <a:t>Minimera okontrollerade personuppgifter</a:t>
            </a:r>
          </a:p>
          <a:p>
            <a:pPr>
              <a:lnSpc>
                <a:spcPct val="150000"/>
              </a:lnSpc>
            </a:pPr>
            <a:r>
              <a:rPr lang="sv-FI" dirty="0"/>
              <a:t>Skärpa övervakningen och sanktionerna mot de som hanterar uppgifter fel</a:t>
            </a:r>
          </a:p>
          <a:p>
            <a:endParaRPr lang="sv-FI" dirty="0"/>
          </a:p>
        </p:txBody>
      </p:sp>
      <p:sp>
        <p:nvSpPr>
          <p:cNvPr id="5" name="Slide Number Placeholder 4"/>
          <p:cNvSpPr>
            <a:spLocks noGrp="1"/>
          </p:cNvSpPr>
          <p:nvPr>
            <p:ph type="sldNum" sz="quarter" idx="12"/>
          </p:nvPr>
        </p:nvSpPr>
        <p:spPr/>
        <p:txBody>
          <a:bodyPr/>
          <a:lstStyle/>
          <a:p>
            <a:fld id="{DA60BA0E-20D0-4E7C-B286-26C960A6788F}" type="slidenum">
              <a:rPr lang="sv-FI" smtClean="0"/>
              <a:t>5</a:t>
            </a:fld>
            <a:endParaRPr lang="sv-FI"/>
          </a:p>
        </p:txBody>
      </p:sp>
    </p:spTree>
    <p:extLst>
      <p:ext uri="{BB962C8B-B14F-4D97-AF65-F5344CB8AC3E}">
        <p14:creationId xmlns:p14="http://schemas.microsoft.com/office/powerpoint/2010/main" val="3268136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Ut med det gamla, in med det nya</a:t>
            </a:r>
          </a:p>
        </p:txBody>
      </p:sp>
      <p:sp>
        <p:nvSpPr>
          <p:cNvPr id="5" name="Slide Number Placeholder 4"/>
          <p:cNvSpPr>
            <a:spLocks noGrp="1"/>
          </p:cNvSpPr>
          <p:nvPr>
            <p:ph type="sldNum" sz="quarter" idx="12"/>
          </p:nvPr>
        </p:nvSpPr>
        <p:spPr/>
        <p:txBody>
          <a:bodyPr/>
          <a:lstStyle/>
          <a:p>
            <a:fld id="{DA60BA0E-20D0-4E7C-B286-26C960A6788F}" type="slidenum">
              <a:rPr lang="sv-FI" smtClean="0"/>
              <a:t>6</a:t>
            </a:fld>
            <a:endParaRPr lang="sv-FI"/>
          </a:p>
        </p:txBody>
      </p:sp>
      <p:graphicFrame>
        <p:nvGraphicFramePr>
          <p:cNvPr id="9" name="Table 8"/>
          <p:cNvGraphicFramePr>
            <a:graphicFrameLocks noGrp="1"/>
          </p:cNvGraphicFramePr>
          <p:nvPr>
            <p:extLst>
              <p:ext uri="{D42A27DB-BD31-4B8C-83A1-F6EECF244321}">
                <p14:modId xmlns:p14="http://schemas.microsoft.com/office/powerpoint/2010/main" val="3278434664"/>
              </p:ext>
            </p:extLst>
          </p:nvPr>
        </p:nvGraphicFramePr>
        <p:xfrm>
          <a:off x="1398644" y="2636912"/>
          <a:ext cx="9391535" cy="2952330"/>
        </p:xfrm>
        <a:graphic>
          <a:graphicData uri="http://schemas.openxmlformats.org/drawingml/2006/table">
            <a:tbl>
              <a:tblPr firstRow="1" bandRow="1">
                <a:tableStyleId>{69012ECD-51FC-41F1-AA8D-1B2483CD663E}</a:tableStyleId>
              </a:tblPr>
              <a:tblGrid>
                <a:gridCol w="2347884">
                  <a:extLst>
                    <a:ext uri="{9D8B030D-6E8A-4147-A177-3AD203B41FA5}">
                      <a16:colId xmlns:a16="http://schemas.microsoft.com/office/drawing/2014/main" val="2746991364"/>
                    </a:ext>
                  </a:extLst>
                </a:gridCol>
                <a:gridCol w="2347884">
                  <a:extLst>
                    <a:ext uri="{9D8B030D-6E8A-4147-A177-3AD203B41FA5}">
                      <a16:colId xmlns:a16="http://schemas.microsoft.com/office/drawing/2014/main" val="1644918379"/>
                    </a:ext>
                  </a:extLst>
                </a:gridCol>
                <a:gridCol w="3162498">
                  <a:extLst>
                    <a:ext uri="{9D8B030D-6E8A-4147-A177-3AD203B41FA5}">
                      <a16:colId xmlns:a16="http://schemas.microsoft.com/office/drawing/2014/main" val="3590261110"/>
                    </a:ext>
                  </a:extLst>
                </a:gridCol>
                <a:gridCol w="1533269">
                  <a:extLst>
                    <a:ext uri="{9D8B030D-6E8A-4147-A177-3AD203B41FA5}">
                      <a16:colId xmlns:a16="http://schemas.microsoft.com/office/drawing/2014/main" val="3300310065"/>
                    </a:ext>
                  </a:extLst>
                </a:gridCol>
              </a:tblGrid>
              <a:tr h="492055">
                <a:tc>
                  <a:txBody>
                    <a:bodyPr/>
                    <a:lstStyle/>
                    <a:p>
                      <a:r>
                        <a:rPr lang="sv-FI" dirty="0">
                          <a:solidFill>
                            <a:schemeClr val="tx1"/>
                          </a:solidFill>
                        </a:rPr>
                        <a:t>EU</a:t>
                      </a:r>
                    </a:p>
                  </a:txBody>
                  <a:tcPr>
                    <a:lnL w="38100" cap="flat" cmpd="sng" algn="ctr">
                      <a:noFill/>
                      <a:prstDash val="solid"/>
                      <a:round/>
                      <a:headEnd type="none" w="med" len="med"/>
                      <a:tailEnd type="none" w="med" len="med"/>
                    </a:lnL>
                    <a:lnT w="38100" cap="flat" cmpd="sng" algn="ctr">
                      <a:noFill/>
                      <a:prstDash val="solid"/>
                      <a:round/>
                      <a:headEnd type="none" w="med" len="med"/>
                      <a:tailEnd type="none" w="med" len="med"/>
                    </a:lnT>
                    <a:noFill/>
                  </a:tcPr>
                </a:tc>
                <a:tc>
                  <a:txBody>
                    <a:bodyPr/>
                    <a:lstStyle/>
                    <a:p>
                      <a:r>
                        <a:rPr lang="sv-FI" b="0" dirty="0">
                          <a:solidFill>
                            <a:schemeClr val="tx1"/>
                          </a:solidFill>
                        </a:rPr>
                        <a:t>tidigare</a:t>
                      </a:r>
                    </a:p>
                  </a:txBody>
                  <a:tcPr>
                    <a:lnT w="38100" cap="flat" cmpd="sng" algn="ctr">
                      <a:noFill/>
                      <a:prstDash val="solid"/>
                      <a:round/>
                      <a:headEnd type="none" w="med" len="med"/>
                      <a:tailEnd type="none" w="med" len="med"/>
                    </a:lnT>
                    <a:noFill/>
                  </a:tcPr>
                </a:tc>
                <a:tc>
                  <a:txBody>
                    <a:bodyPr/>
                    <a:lstStyle/>
                    <a:p>
                      <a:r>
                        <a:rPr lang="sv-FI" b="0" dirty="0">
                          <a:solidFill>
                            <a:schemeClr val="tx1"/>
                          </a:solidFill>
                        </a:rPr>
                        <a:t>Dataskyddsdirektiv</a:t>
                      </a:r>
                    </a:p>
                  </a:txBody>
                  <a:tcPr>
                    <a:lnT w="38100" cap="flat" cmpd="sng" algn="ctr">
                      <a:noFill/>
                      <a:prstDash val="solid"/>
                      <a:round/>
                      <a:headEnd type="none" w="med" len="med"/>
                      <a:tailEnd type="none" w="med" len="med"/>
                    </a:lnT>
                    <a:noFill/>
                  </a:tcPr>
                </a:tc>
                <a:tc>
                  <a:txBody>
                    <a:bodyPr/>
                    <a:lstStyle/>
                    <a:p>
                      <a:r>
                        <a:rPr lang="sv-FI" b="0" dirty="0">
                          <a:solidFill>
                            <a:schemeClr val="tx1"/>
                          </a:solidFill>
                        </a:rPr>
                        <a:t>1995</a:t>
                      </a:r>
                    </a:p>
                  </a:txBody>
                  <a:tcPr>
                    <a:lnR w="38100" cap="flat" cmpd="sng" algn="ctr">
                      <a:noFill/>
                      <a:prstDash val="solid"/>
                      <a:round/>
                      <a:headEnd type="none" w="med" len="med"/>
                      <a:tailEnd type="none" w="med" len="med"/>
                    </a:lnR>
                    <a:lnT w="38100" cap="flat" cmpd="sng" algn="ctr">
                      <a:noFill/>
                      <a:prstDash val="solid"/>
                      <a:round/>
                      <a:headEnd type="none" w="med" len="med"/>
                      <a:tailEnd type="none" w="med" len="med"/>
                    </a:lnT>
                    <a:noFill/>
                  </a:tcPr>
                </a:tc>
                <a:extLst>
                  <a:ext uri="{0D108BD9-81ED-4DB2-BD59-A6C34878D82A}">
                    <a16:rowId xmlns:a16="http://schemas.microsoft.com/office/drawing/2014/main" val="233426402"/>
                  </a:ext>
                </a:extLst>
              </a:tr>
              <a:tr h="492055">
                <a:tc>
                  <a:txBody>
                    <a:bodyPr/>
                    <a:lstStyle/>
                    <a:p>
                      <a:endParaRPr lang="sv-FI" dirty="0"/>
                    </a:p>
                  </a:txBody>
                  <a:tcPr>
                    <a:lnL w="38100" cap="flat" cmpd="sng" algn="ctr">
                      <a:no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r>
                        <a:rPr lang="sv-FI" dirty="0"/>
                        <a:t>nu</a:t>
                      </a:r>
                    </a:p>
                  </a:txBody>
                  <a:tcPr>
                    <a:lnB w="38100" cap="flat" cmpd="sng" algn="ctr">
                      <a:solidFill>
                        <a:schemeClr val="tx1"/>
                      </a:solidFill>
                      <a:prstDash val="solid"/>
                      <a:round/>
                      <a:headEnd type="none" w="med" len="med"/>
                      <a:tailEnd type="none" w="med" len="med"/>
                    </a:lnB>
                  </a:tcPr>
                </a:tc>
                <a:tc>
                  <a:txBody>
                    <a:bodyPr/>
                    <a:lstStyle/>
                    <a:p>
                      <a:r>
                        <a:rPr lang="sv-FI" dirty="0"/>
                        <a:t>Dataskyddsförordning</a:t>
                      </a:r>
                    </a:p>
                  </a:txBody>
                  <a:tcPr>
                    <a:lnB w="38100" cap="flat" cmpd="sng" algn="ctr">
                      <a:solidFill>
                        <a:schemeClr val="tx1"/>
                      </a:solidFill>
                      <a:prstDash val="solid"/>
                      <a:round/>
                      <a:headEnd type="none" w="med" len="med"/>
                      <a:tailEnd type="none" w="med" len="med"/>
                    </a:lnB>
                  </a:tcPr>
                </a:tc>
                <a:tc>
                  <a:txBody>
                    <a:bodyPr/>
                    <a:lstStyle/>
                    <a:p>
                      <a:r>
                        <a:rPr lang="sv-FI" dirty="0"/>
                        <a:t>2016</a:t>
                      </a:r>
                    </a:p>
                  </a:txBody>
                  <a:tcPr>
                    <a:lnR w="38100" cap="flat" cmpd="sng" algn="ctr">
                      <a:no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3327237"/>
                  </a:ext>
                </a:extLst>
              </a:tr>
              <a:tr h="492055">
                <a:tc>
                  <a:txBody>
                    <a:bodyPr/>
                    <a:lstStyle/>
                    <a:p>
                      <a:r>
                        <a:rPr lang="sv-FI" b="1" dirty="0"/>
                        <a:t>Finland</a:t>
                      </a:r>
                    </a:p>
                  </a:txBody>
                  <a:tcPr>
                    <a:lnL w="381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r>
                        <a:rPr lang="sv-FI" dirty="0"/>
                        <a:t>tidigare</a:t>
                      </a:r>
                    </a:p>
                  </a:txBody>
                  <a:tcPr>
                    <a:lnT w="38100" cap="flat" cmpd="sng" algn="ctr">
                      <a:solidFill>
                        <a:schemeClr val="tx1"/>
                      </a:solidFill>
                      <a:prstDash val="solid"/>
                      <a:round/>
                      <a:headEnd type="none" w="med" len="med"/>
                      <a:tailEnd type="none" w="med" len="med"/>
                    </a:lnT>
                  </a:tcPr>
                </a:tc>
                <a:tc>
                  <a:txBody>
                    <a:bodyPr/>
                    <a:lstStyle/>
                    <a:p>
                      <a:r>
                        <a:rPr lang="sv-FI" dirty="0"/>
                        <a:t>Personuppgiftslag</a:t>
                      </a:r>
                    </a:p>
                  </a:txBody>
                  <a:tcPr>
                    <a:lnT w="38100" cap="flat" cmpd="sng" algn="ctr">
                      <a:solidFill>
                        <a:schemeClr val="tx1"/>
                      </a:solidFill>
                      <a:prstDash val="solid"/>
                      <a:round/>
                      <a:headEnd type="none" w="med" len="med"/>
                      <a:tailEnd type="none" w="med" len="med"/>
                    </a:lnT>
                  </a:tcPr>
                </a:tc>
                <a:tc>
                  <a:txBody>
                    <a:bodyPr/>
                    <a:lstStyle/>
                    <a:p>
                      <a:r>
                        <a:rPr lang="sv-FI" dirty="0"/>
                        <a:t>1995</a:t>
                      </a:r>
                    </a:p>
                  </a:txBody>
                  <a:tcPr>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14021861"/>
                  </a:ext>
                </a:extLst>
              </a:tr>
              <a:tr h="492055">
                <a:tc>
                  <a:txBody>
                    <a:bodyPr/>
                    <a:lstStyle/>
                    <a:p>
                      <a:endParaRPr lang="sv-FI" dirty="0"/>
                    </a:p>
                  </a:txBody>
                  <a:tcPr>
                    <a:lnL w="38100" cap="flat" cmpd="sng" algn="ctr">
                      <a:no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r>
                        <a:rPr lang="sv-FI" dirty="0"/>
                        <a:t>nu</a:t>
                      </a:r>
                    </a:p>
                  </a:txBody>
                  <a:tcPr>
                    <a:lnB w="38100" cap="flat" cmpd="sng" algn="ctr">
                      <a:solidFill>
                        <a:schemeClr val="tx1"/>
                      </a:solidFill>
                      <a:prstDash val="solid"/>
                      <a:round/>
                      <a:headEnd type="none" w="med" len="med"/>
                      <a:tailEnd type="none" w="med" len="med"/>
                    </a:lnB>
                  </a:tcPr>
                </a:tc>
                <a:tc>
                  <a:txBody>
                    <a:bodyPr/>
                    <a:lstStyle/>
                    <a:p>
                      <a:r>
                        <a:rPr lang="sv-FI" dirty="0"/>
                        <a:t>Dataskyddslag</a:t>
                      </a:r>
                    </a:p>
                  </a:txBody>
                  <a:tcPr>
                    <a:lnB w="38100" cap="flat" cmpd="sng" algn="ctr">
                      <a:solidFill>
                        <a:schemeClr val="tx1"/>
                      </a:solidFill>
                      <a:prstDash val="solid"/>
                      <a:round/>
                      <a:headEnd type="none" w="med" len="med"/>
                      <a:tailEnd type="none" w="med" len="med"/>
                    </a:lnB>
                  </a:tcPr>
                </a:tc>
                <a:tc>
                  <a:txBody>
                    <a:bodyPr/>
                    <a:lstStyle/>
                    <a:p>
                      <a:r>
                        <a:rPr lang="sv-FI" dirty="0"/>
                        <a:t>2018?</a:t>
                      </a:r>
                    </a:p>
                  </a:txBody>
                  <a:tcPr>
                    <a:lnR w="38100" cap="flat" cmpd="sng" algn="ctr">
                      <a:no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6480131"/>
                  </a:ext>
                </a:extLst>
              </a:tr>
              <a:tr h="492055">
                <a:tc>
                  <a:txBody>
                    <a:bodyPr/>
                    <a:lstStyle/>
                    <a:p>
                      <a:r>
                        <a:rPr lang="sv-FI" b="1" dirty="0"/>
                        <a:t>Åland</a:t>
                      </a:r>
                    </a:p>
                  </a:txBody>
                  <a:tcPr>
                    <a:lnL w="381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r>
                        <a:rPr lang="sv-FI" dirty="0"/>
                        <a:t>tidigare</a:t>
                      </a:r>
                    </a:p>
                  </a:txBody>
                  <a:tcPr>
                    <a:lnT w="38100" cap="flat" cmpd="sng" algn="ctr">
                      <a:solidFill>
                        <a:schemeClr val="tx1"/>
                      </a:solidFill>
                      <a:prstDash val="solid"/>
                      <a:round/>
                      <a:headEnd type="none" w="med" len="med"/>
                      <a:tailEnd type="none" w="med" len="med"/>
                    </a:lnT>
                  </a:tcPr>
                </a:tc>
                <a:tc>
                  <a:txBody>
                    <a:bodyPr/>
                    <a:lstStyle/>
                    <a:p>
                      <a:r>
                        <a:rPr lang="sv-FI" dirty="0"/>
                        <a:t>Personuppgiftslag</a:t>
                      </a:r>
                    </a:p>
                  </a:txBody>
                  <a:tcPr>
                    <a:lnT w="38100" cap="flat" cmpd="sng" algn="ctr">
                      <a:solidFill>
                        <a:schemeClr val="tx1"/>
                      </a:solidFill>
                      <a:prstDash val="solid"/>
                      <a:round/>
                      <a:headEnd type="none" w="med" len="med"/>
                      <a:tailEnd type="none" w="med" len="med"/>
                    </a:lnT>
                  </a:tcPr>
                </a:tc>
                <a:tc>
                  <a:txBody>
                    <a:bodyPr/>
                    <a:lstStyle/>
                    <a:p>
                      <a:r>
                        <a:rPr lang="sv-FI" dirty="0"/>
                        <a:t>1999</a:t>
                      </a:r>
                    </a:p>
                  </a:txBody>
                  <a:tcPr>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79798935"/>
                  </a:ext>
                </a:extLst>
              </a:tr>
              <a:tr h="492055">
                <a:tc>
                  <a:txBody>
                    <a:bodyPr/>
                    <a:lstStyle/>
                    <a:p>
                      <a:endParaRPr lang="sv-FI" dirty="0"/>
                    </a:p>
                  </a:txBody>
                  <a:tcPr>
                    <a:lnL w="38100" cap="flat" cmpd="sng" algn="ctr">
                      <a:noFill/>
                      <a:prstDash val="solid"/>
                      <a:round/>
                      <a:headEnd type="none" w="med" len="med"/>
                      <a:tailEnd type="none" w="med" len="med"/>
                    </a:lnL>
                    <a:lnB w="38100" cap="flat" cmpd="sng" algn="ctr">
                      <a:noFill/>
                      <a:prstDash val="solid"/>
                      <a:round/>
                      <a:headEnd type="none" w="med" len="med"/>
                      <a:tailEnd type="none" w="med" len="med"/>
                    </a:lnB>
                  </a:tcPr>
                </a:tc>
                <a:tc>
                  <a:txBody>
                    <a:bodyPr/>
                    <a:lstStyle/>
                    <a:p>
                      <a:r>
                        <a:rPr lang="sv-FI" dirty="0"/>
                        <a:t>nu</a:t>
                      </a:r>
                    </a:p>
                  </a:txBody>
                  <a:tcPr>
                    <a:lnB w="38100" cap="flat" cmpd="sng" algn="ctr">
                      <a:noFill/>
                      <a:prstDash val="solid"/>
                      <a:round/>
                      <a:headEnd type="none" w="med" len="med"/>
                      <a:tailEnd type="none" w="med" len="med"/>
                    </a:lnB>
                  </a:tcPr>
                </a:tc>
                <a:tc>
                  <a:txBody>
                    <a:bodyPr/>
                    <a:lstStyle/>
                    <a:p>
                      <a:r>
                        <a:rPr lang="sv-FI" dirty="0"/>
                        <a:t>?</a:t>
                      </a:r>
                    </a:p>
                  </a:txBody>
                  <a:tcPr>
                    <a:lnB w="38100" cap="flat" cmpd="sng" algn="ctr">
                      <a:noFill/>
                      <a:prstDash val="solid"/>
                      <a:round/>
                      <a:headEnd type="none" w="med" len="med"/>
                      <a:tailEnd type="none" w="med" len="med"/>
                    </a:lnB>
                  </a:tcPr>
                </a:tc>
                <a:tc>
                  <a:txBody>
                    <a:bodyPr/>
                    <a:lstStyle/>
                    <a:p>
                      <a:r>
                        <a:rPr lang="sv-FI" dirty="0"/>
                        <a:t>?</a:t>
                      </a:r>
                    </a:p>
                  </a:txBody>
                  <a:tcPr>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610219849"/>
                  </a:ext>
                </a:extLst>
              </a:tr>
            </a:tbl>
          </a:graphicData>
        </a:graphic>
      </p:graphicFrame>
    </p:spTree>
    <p:extLst>
      <p:ext uri="{BB962C8B-B14F-4D97-AF65-F5344CB8AC3E}">
        <p14:creationId xmlns:p14="http://schemas.microsoft.com/office/powerpoint/2010/main" val="3010040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Förordningens grundtanke</a:t>
            </a:r>
          </a:p>
        </p:txBody>
      </p:sp>
      <p:sp>
        <p:nvSpPr>
          <p:cNvPr id="10" name="Slide Number Placeholder 9"/>
          <p:cNvSpPr>
            <a:spLocks noGrp="1"/>
          </p:cNvSpPr>
          <p:nvPr>
            <p:ph type="sldNum" sz="quarter" idx="12"/>
          </p:nvPr>
        </p:nvSpPr>
        <p:spPr/>
        <p:txBody>
          <a:bodyPr/>
          <a:lstStyle/>
          <a:p>
            <a:fld id="{DA60BA0E-20D0-4E7C-B286-26C960A6788F}" type="slidenum">
              <a:rPr lang="sv-FI" smtClean="0"/>
              <a:t>7</a:t>
            </a:fld>
            <a:endParaRPr lang="sv-FI"/>
          </a:p>
        </p:txBody>
      </p:sp>
      <p:pic>
        <p:nvPicPr>
          <p:cNvPr id="4" name="Picture 3"/>
          <p:cNvPicPr>
            <a:picLocks noChangeAspect="1"/>
          </p:cNvPicPr>
          <p:nvPr/>
        </p:nvPicPr>
        <p:blipFill>
          <a:blip r:embed="rId2"/>
          <a:stretch>
            <a:fillRect/>
          </a:stretch>
        </p:blipFill>
        <p:spPr>
          <a:xfrm>
            <a:off x="485377" y="3068960"/>
            <a:ext cx="11218069" cy="1550194"/>
          </a:xfrm>
          <a:prstGeom prst="rect">
            <a:avLst/>
          </a:prstGeom>
          <a:ln w="12700">
            <a:solidFill>
              <a:schemeClr val="tx1"/>
            </a:solidFill>
          </a:ln>
        </p:spPr>
      </p:pic>
    </p:spTree>
    <p:extLst>
      <p:ext uri="{BB962C8B-B14F-4D97-AF65-F5344CB8AC3E}">
        <p14:creationId xmlns:p14="http://schemas.microsoft.com/office/powerpoint/2010/main" val="2396213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Varför är det här svårt?</a:t>
            </a:r>
          </a:p>
        </p:txBody>
      </p:sp>
      <p:sp>
        <p:nvSpPr>
          <p:cNvPr id="3" name="Content Placeholder 2"/>
          <p:cNvSpPr>
            <a:spLocks noGrp="1"/>
          </p:cNvSpPr>
          <p:nvPr>
            <p:ph idx="1"/>
          </p:nvPr>
        </p:nvSpPr>
        <p:spPr>
          <a:xfrm>
            <a:off x="1125860" y="2638045"/>
            <a:ext cx="9793087" cy="3101983"/>
          </a:xfrm>
        </p:spPr>
        <p:txBody>
          <a:bodyPr>
            <a:normAutofit/>
          </a:bodyPr>
          <a:lstStyle/>
          <a:p>
            <a:r>
              <a:rPr lang="sv-FI" b="1" dirty="0"/>
              <a:t>Brist på klargörande lagstiftning: </a:t>
            </a:r>
            <a:r>
              <a:rPr lang="sv-FI" dirty="0"/>
              <a:t>Väldigt få EU-länder har förnyat lagstiftningen</a:t>
            </a:r>
          </a:p>
          <a:p>
            <a:r>
              <a:rPr lang="sv-FI" b="1" dirty="0"/>
              <a:t>Många rörliga delar:</a:t>
            </a:r>
            <a:r>
              <a:rPr lang="sv-FI" dirty="0"/>
              <a:t> Förordningen, nationell lagstiftning, EU:s arbetsgrupp, nationella myndigheter, domstolar och fastställda branschregler påverkar</a:t>
            </a:r>
          </a:p>
          <a:p>
            <a:r>
              <a:rPr lang="sv-FI" b="1" dirty="0"/>
              <a:t>Förordningen innehåller endast grova regler och principer: </a:t>
            </a:r>
            <a:r>
              <a:rPr lang="sv-FI" dirty="0"/>
              <a:t>Det kommer att ta år innan detaljerna klarnar</a:t>
            </a:r>
          </a:p>
          <a:p>
            <a:r>
              <a:rPr lang="sv-FI" b="1" dirty="0"/>
              <a:t>Arbetsgivarens direktionsrätt gäller fortfarande:</a:t>
            </a:r>
            <a:r>
              <a:rPr lang="sv-FI" dirty="0"/>
              <a:t> Arbetsgivaren kan sätta upp striktare, bindande regler</a:t>
            </a:r>
          </a:p>
          <a:p>
            <a:r>
              <a:rPr lang="sv-FI" b="1" dirty="0"/>
              <a:t>Utbildningsstyrelsen har inte ännu uppdaterat sina riktlinjer*</a:t>
            </a:r>
          </a:p>
        </p:txBody>
      </p:sp>
      <p:sp>
        <p:nvSpPr>
          <p:cNvPr id="4" name="Slide Number Placeholder 3"/>
          <p:cNvSpPr>
            <a:spLocks noGrp="1"/>
          </p:cNvSpPr>
          <p:nvPr>
            <p:ph type="sldNum" sz="quarter" idx="12"/>
          </p:nvPr>
        </p:nvSpPr>
        <p:spPr/>
        <p:txBody>
          <a:bodyPr/>
          <a:lstStyle/>
          <a:p>
            <a:fld id="{DA60BA0E-20D0-4E7C-B286-26C960A6788F}" type="slidenum">
              <a:rPr lang="sv-FI" smtClean="0"/>
              <a:t>8</a:t>
            </a:fld>
            <a:endParaRPr lang="sv-FI"/>
          </a:p>
        </p:txBody>
      </p:sp>
      <p:sp>
        <p:nvSpPr>
          <p:cNvPr id="5" name="TextBox 4"/>
          <p:cNvSpPr txBox="1"/>
          <p:nvPr/>
        </p:nvSpPr>
        <p:spPr>
          <a:xfrm>
            <a:off x="5806380" y="5985301"/>
            <a:ext cx="4949740" cy="723275"/>
          </a:xfrm>
          <a:prstGeom prst="rect">
            <a:avLst/>
          </a:prstGeom>
          <a:noFill/>
        </p:spPr>
        <p:txBody>
          <a:bodyPr wrap="square" rtlCol="0">
            <a:spAutoFit/>
          </a:bodyPr>
          <a:lstStyle/>
          <a:p>
            <a:r>
              <a:rPr lang="sv-FI" sz="1200" dirty="0"/>
              <a:t>*Offentlighet och dataskydd inom undervisningsväsendet;  2005;  Vehkamäki, Pirjo och Tamminen-Dahlman, Anne; Utbildningsstyrelsen; Helsingfors</a:t>
            </a:r>
          </a:p>
          <a:p>
            <a:pPr>
              <a:spcBef>
                <a:spcPts val="600"/>
              </a:spcBef>
            </a:pPr>
            <a:r>
              <a:rPr lang="sv-FI" sz="1200" dirty="0"/>
              <a:t>Översatt från finska: Julkisuus ja tietosuoja opetustoimessa; 2013</a:t>
            </a:r>
          </a:p>
        </p:txBody>
      </p:sp>
    </p:spTree>
    <p:extLst>
      <p:ext uri="{BB962C8B-B14F-4D97-AF65-F5344CB8AC3E}">
        <p14:creationId xmlns:p14="http://schemas.microsoft.com/office/powerpoint/2010/main" val="165283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Dataskyddets hierarki</a:t>
            </a:r>
          </a:p>
        </p:txBody>
      </p:sp>
      <p:sp>
        <p:nvSpPr>
          <p:cNvPr id="3" name="Content Placeholder 2"/>
          <p:cNvSpPr>
            <a:spLocks noGrp="1"/>
          </p:cNvSpPr>
          <p:nvPr>
            <p:ph idx="1"/>
          </p:nvPr>
        </p:nvSpPr>
        <p:spPr>
          <a:xfrm>
            <a:off x="6284503" y="2348880"/>
            <a:ext cx="1708532" cy="632764"/>
          </a:xfrm>
          <a:solidFill>
            <a:srgbClr val="FF9900"/>
          </a:solidFill>
          <a:ln w="28575">
            <a:solidFill>
              <a:schemeClr val="tx1"/>
            </a:solidFill>
          </a:ln>
        </p:spPr>
        <p:txBody>
          <a:bodyPr anchor="ctr"/>
          <a:lstStyle/>
          <a:p>
            <a:pPr marL="0" indent="0" algn="ctr">
              <a:buNone/>
            </a:pPr>
            <a:r>
              <a:rPr lang="sv-FI" dirty="0"/>
              <a:t>GDPR</a:t>
            </a:r>
          </a:p>
        </p:txBody>
      </p:sp>
      <p:sp>
        <p:nvSpPr>
          <p:cNvPr id="5" name="Slide Number Placeholder 4"/>
          <p:cNvSpPr>
            <a:spLocks noGrp="1"/>
          </p:cNvSpPr>
          <p:nvPr>
            <p:ph type="sldNum" sz="quarter" idx="12"/>
          </p:nvPr>
        </p:nvSpPr>
        <p:spPr/>
        <p:txBody>
          <a:bodyPr/>
          <a:lstStyle/>
          <a:p>
            <a:fld id="{DA60BA0E-20D0-4E7C-B286-26C960A6788F}" type="slidenum">
              <a:rPr lang="sv-FI" smtClean="0"/>
              <a:t>9</a:t>
            </a:fld>
            <a:endParaRPr lang="sv-FI"/>
          </a:p>
        </p:txBody>
      </p:sp>
      <p:sp>
        <p:nvSpPr>
          <p:cNvPr id="7" name="Content Placeholder 2"/>
          <p:cNvSpPr txBox="1">
            <a:spLocks/>
          </p:cNvSpPr>
          <p:nvPr/>
        </p:nvSpPr>
        <p:spPr>
          <a:xfrm>
            <a:off x="8634352" y="3284984"/>
            <a:ext cx="1708532" cy="632764"/>
          </a:xfrm>
          <a:prstGeom prst="rect">
            <a:avLst/>
          </a:prstGeom>
          <a:solidFill>
            <a:srgbClr val="FF9900"/>
          </a:solidFill>
          <a:ln w="28575">
            <a:solidFill>
              <a:schemeClr val="tx1"/>
            </a:solidFill>
          </a:ln>
        </p:spPr>
        <p:txBody>
          <a:bodyPr vert="horz" lIns="91440" tIns="45720" rIns="91440" bIns="45720" rtlCol="0" anchor="ctr">
            <a:normAutofit/>
          </a:bodyPr>
          <a:lst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Font typeface="Arial" panose="020B0604020202020204" pitchFamily="34" charset="0"/>
              <a:buNone/>
            </a:pPr>
            <a:r>
              <a:rPr lang="sv-FI" dirty="0"/>
              <a:t>Dataskyddslagen</a:t>
            </a:r>
          </a:p>
        </p:txBody>
      </p:sp>
      <p:sp>
        <p:nvSpPr>
          <p:cNvPr id="8" name="Content Placeholder 2"/>
          <p:cNvSpPr txBox="1">
            <a:spLocks/>
          </p:cNvSpPr>
          <p:nvPr/>
        </p:nvSpPr>
        <p:spPr>
          <a:xfrm>
            <a:off x="3967960" y="3067831"/>
            <a:ext cx="1708532" cy="632764"/>
          </a:xfrm>
          <a:prstGeom prst="rect">
            <a:avLst/>
          </a:prstGeom>
          <a:solidFill>
            <a:srgbClr val="FF9900"/>
          </a:solidFill>
          <a:ln w="28575">
            <a:solidFill>
              <a:schemeClr val="tx1"/>
            </a:solidFill>
          </a:ln>
        </p:spPr>
        <p:txBody>
          <a:bodyPr vert="horz" lIns="91440" tIns="45720" rIns="91440" bIns="45720" rtlCol="0" anchor="ctr">
            <a:normAutofit fontScale="85000" lnSpcReduction="10000"/>
          </a:bodyPr>
          <a:lst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Font typeface="Arial" panose="020B0604020202020204" pitchFamily="34" charset="0"/>
              <a:buNone/>
            </a:pPr>
            <a:r>
              <a:rPr lang="sv-FI" dirty="0"/>
              <a:t>EU:s Dataskyddsnämnd</a:t>
            </a:r>
          </a:p>
        </p:txBody>
      </p:sp>
      <p:sp>
        <p:nvSpPr>
          <p:cNvPr id="9" name="Content Placeholder 2"/>
          <p:cNvSpPr txBox="1">
            <a:spLocks/>
          </p:cNvSpPr>
          <p:nvPr/>
        </p:nvSpPr>
        <p:spPr>
          <a:xfrm>
            <a:off x="6284503" y="3789040"/>
            <a:ext cx="1708532" cy="632764"/>
          </a:xfrm>
          <a:prstGeom prst="rect">
            <a:avLst/>
          </a:prstGeom>
          <a:solidFill>
            <a:srgbClr val="FF9900"/>
          </a:solidFill>
          <a:ln w="28575">
            <a:solidFill>
              <a:schemeClr val="tx1"/>
            </a:solidFill>
          </a:ln>
        </p:spPr>
        <p:txBody>
          <a:bodyPr vert="horz" lIns="91440" tIns="45720" rIns="91440" bIns="45720" rtlCol="0" anchor="ctr">
            <a:normAutofit fontScale="77500" lnSpcReduction="20000"/>
          </a:bodyPr>
          <a:lst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Font typeface="Arial" panose="020B0604020202020204" pitchFamily="34" charset="0"/>
              <a:buNone/>
            </a:pPr>
            <a:r>
              <a:rPr lang="sv-FI" dirty="0"/>
              <a:t>Datainspektionen / Dataombudsmannen</a:t>
            </a:r>
          </a:p>
        </p:txBody>
      </p:sp>
      <p:sp>
        <p:nvSpPr>
          <p:cNvPr id="10" name="Content Placeholder 2"/>
          <p:cNvSpPr txBox="1">
            <a:spLocks/>
          </p:cNvSpPr>
          <p:nvPr/>
        </p:nvSpPr>
        <p:spPr>
          <a:xfrm>
            <a:off x="6272210" y="4797152"/>
            <a:ext cx="1708532" cy="632764"/>
          </a:xfrm>
          <a:prstGeom prst="rect">
            <a:avLst/>
          </a:prstGeom>
          <a:solidFill>
            <a:srgbClr val="FF9900"/>
          </a:solidFill>
          <a:ln w="28575">
            <a:solidFill>
              <a:schemeClr val="tx1"/>
            </a:solidFill>
          </a:ln>
        </p:spPr>
        <p:txBody>
          <a:bodyPr vert="horz" lIns="91440" tIns="45720" rIns="91440" bIns="45720" rtlCol="0" anchor="ctr">
            <a:normAutofit lnSpcReduction="10000"/>
          </a:bodyPr>
          <a:lst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Font typeface="Arial" panose="020B0604020202020204" pitchFamily="34" charset="0"/>
              <a:buNone/>
            </a:pPr>
            <a:r>
              <a:rPr lang="sv-FI" dirty="0"/>
              <a:t>Branschspecifika regler</a:t>
            </a:r>
          </a:p>
        </p:txBody>
      </p:sp>
      <p:sp>
        <p:nvSpPr>
          <p:cNvPr id="11" name="Content Placeholder 2"/>
          <p:cNvSpPr txBox="1">
            <a:spLocks/>
          </p:cNvSpPr>
          <p:nvPr/>
        </p:nvSpPr>
        <p:spPr>
          <a:xfrm>
            <a:off x="1663704" y="3068964"/>
            <a:ext cx="1708532" cy="632764"/>
          </a:xfrm>
          <a:prstGeom prst="rect">
            <a:avLst/>
          </a:prstGeom>
          <a:solidFill>
            <a:srgbClr val="FF9900"/>
          </a:solidFill>
          <a:ln w="28575">
            <a:solidFill>
              <a:schemeClr val="tx1"/>
            </a:solidFill>
          </a:ln>
        </p:spPr>
        <p:txBody>
          <a:bodyPr vert="horz" lIns="91440" tIns="45720" rIns="91440" bIns="45720" rtlCol="0" anchor="ctr">
            <a:normAutofit/>
          </a:bodyPr>
          <a:lst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Font typeface="Arial" panose="020B0604020202020204" pitchFamily="34" charset="0"/>
              <a:buNone/>
            </a:pPr>
            <a:r>
              <a:rPr lang="sv-FI" dirty="0"/>
              <a:t>EU-domstolen</a:t>
            </a:r>
          </a:p>
        </p:txBody>
      </p:sp>
      <p:sp>
        <p:nvSpPr>
          <p:cNvPr id="12" name="Content Placeholder 2"/>
          <p:cNvSpPr txBox="1">
            <a:spLocks/>
          </p:cNvSpPr>
          <p:nvPr/>
        </p:nvSpPr>
        <p:spPr>
          <a:xfrm>
            <a:off x="1663704" y="4191638"/>
            <a:ext cx="1708532" cy="632764"/>
          </a:xfrm>
          <a:prstGeom prst="rect">
            <a:avLst/>
          </a:prstGeom>
          <a:solidFill>
            <a:srgbClr val="FF9900"/>
          </a:solidFill>
          <a:ln w="28575">
            <a:solidFill>
              <a:schemeClr val="tx1"/>
            </a:solidFill>
          </a:ln>
        </p:spPr>
        <p:txBody>
          <a:bodyPr vert="horz" lIns="91440" tIns="45720" rIns="91440" bIns="45720" rtlCol="0" anchor="ctr">
            <a:normAutofit lnSpcReduction="10000"/>
          </a:bodyPr>
          <a:lst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Font typeface="Arial" panose="020B0604020202020204" pitchFamily="34" charset="0"/>
              <a:buNone/>
            </a:pPr>
            <a:r>
              <a:rPr lang="sv-FI" dirty="0"/>
              <a:t>Nationella domstolar</a:t>
            </a:r>
          </a:p>
        </p:txBody>
      </p:sp>
      <p:sp>
        <p:nvSpPr>
          <p:cNvPr id="13" name="Content Placeholder 2"/>
          <p:cNvSpPr txBox="1">
            <a:spLocks/>
          </p:cNvSpPr>
          <p:nvPr/>
        </p:nvSpPr>
        <p:spPr>
          <a:xfrm>
            <a:off x="6272210" y="5820572"/>
            <a:ext cx="1708532" cy="632764"/>
          </a:xfrm>
          <a:prstGeom prst="rect">
            <a:avLst/>
          </a:prstGeom>
          <a:solidFill>
            <a:srgbClr val="FF9900"/>
          </a:solidFill>
          <a:ln w="28575">
            <a:solidFill>
              <a:schemeClr val="tx1"/>
            </a:solidFill>
          </a:ln>
        </p:spPr>
        <p:txBody>
          <a:bodyPr vert="horz" lIns="91440" tIns="45720" rIns="91440" bIns="45720" rtlCol="0" anchor="ctr">
            <a:normAutofit fontScale="92500"/>
          </a:bodyPr>
          <a:lst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Font typeface="Arial" panose="020B0604020202020204" pitchFamily="34" charset="0"/>
              <a:buNone/>
            </a:pPr>
            <a:r>
              <a:rPr lang="sv-FI" dirty="0"/>
              <a:t>Medborgare och organisationer</a:t>
            </a:r>
          </a:p>
        </p:txBody>
      </p:sp>
      <p:cxnSp>
        <p:nvCxnSpPr>
          <p:cNvPr id="15" name="Straight Connector 14"/>
          <p:cNvCxnSpPr>
            <a:stCxn id="3" idx="1"/>
            <a:endCxn id="8" idx="0"/>
          </p:cNvCxnSpPr>
          <p:nvPr/>
        </p:nvCxnSpPr>
        <p:spPr>
          <a:xfrm flipH="1">
            <a:off x="4822226" y="2665262"/>
            <a:ext cx="1462277" cy="402569"/>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3" idx="3"/>
            <a:endCxn id="7" idx="0"/>
          </p:cNvCxnSpPr>
          <p:nvPr/>
        </p:nvCxnSpPr>
        <p:spPr>
          <a:xfrm>
            <a:off x="7993035" y="2665262"/>
            <a:ext cx="1495583" cy="619722"/>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0"/>
            <a:endCxn id="3" idx="1"/>
          </p:cNvCxnSpPr>
          <p:nvPr/>
        </p:nvCxnSpPr>
        <p:spPr>
          <a:xfrm flipV="1">
            <a:off x="2517970" y="2665262"/>
            <a:ext cx="3766533" cy="403702"/>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1" idx="2"/>
            <a:endCxn id="12" idx="0"/>
          </p:cNvCxnSpPr>
          <p:nvPr/>
        </p:nvCxnSpPr>
        <p:spPr>
          <a:xfrm>
            <a:off x="2517970" y="3701728"/>
            <a:ext cx="0" cy="48991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2"/>
            <a:endCxn id="9" idx="3"/>
          </p:cNvCxnSpPr>
          <p:nvPr/>
        </p:nvCxnSpPr>
        <p:spPr>
          <a:xfrm flipH="1">
            <a:off x="7993035" y="3917748"/>
            <a:ext cx="1495583" cy="187674"/>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8" idx="2"/>
            <a:endCxn id="9" idx="1"/>
          </p:cNvCxnSpPr>
          <p:nvPr/>
        </p:nvCxnSpPr>
        <p:spPr>
          <a:xfrm>
            <a:off x="4822226" y="3700595"/>
            <a:ext cx="1462277" cy="404827"/>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9" idx="2"/>
            <a:endCxn id="10" idx="0"/>
          </p:cNvCxnSpPr>
          <p:nvPr/>
        </p:nvCxnSpPr>
        <p:spPr>
          <a:xfrm flipH="1">
            <a:off x="7126476" y="4421804"/>
            <a:ext cx="12293" cy="37534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0" idx="2"/>
            <a:endCxn id="13" idx="0"/>
          </p:cNvCxnSpPr>
          <p:nvPr/>
        </p:nvCxnSpPr>
        <p:spPr>
          <a:xfrm>
            <a:off x="7126476" y="5429916"/>
            <a:ext cx="0" cy="390656"/>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6257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ppt/theme/theme3.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1345039</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The bookstacks present on most slides  make this a good choice for students, teachers, reading enthusiasts, and others in education. This presentation template contains multiple slide layouts in widescreen format (16x9) and includes a sample table and chart that you can easily  modify.</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2011-11-26T00:00:00+00:00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AssetExpire xmlns="4873beb7-5857-4685-be1f-d57550cc96cc">2029-05-12T07:00:00+00:00</AssetExpire>
    <DSATActionTaken xmlns="4873beb7-5857-4685-be1f-d57550cc96cc" xsi:nil="true"/>
    <CSXSubmissionMarket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TP102787939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694216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01D382-32B0-43EE-932C-28906AF37617}">
  <ds:schemaRefs>
    <ds:schemaRef ds:uri="http://schemas.microsoft.com/office/2006/metadata/properties"/>
    <ds:schemaRef ds:uri="http://schemas.microsoft.com/office/2006/documentManagement/types"/>
    <ds:schemaRef ds:uri="http://purl.org/dc/dcmitype/"/>
    <ds:schemaRef ds:uri="http://purl.org/dc/terms/"/>
    <ds:schemaRef ds:uri="http://www.w3.org/XML/1998/namespace"/>
    <ds:schemaRef ds:uri="http://purl.org/dc/elements/1.1/"/>
    <ds:schemaRef ds:uri="http://schemas.microsoft.com/office/infopath/2007/PartnerControls"/>
    <ds:schemaRef ds:uri="http://schemas.openxmlformats.org/package/2006/metadata/core-properties"/>
    <ds:schemaRef ds:uri="4873beb7-5857-4685-be1f-d57550cc96cc"/>
  </ds:schemaRefs>
</ds:datastoreItem>
</file>

<file path=customXml/itemProps2.xml><?xml version="1.0" encoding="utf-8"?>
<ds:datastoreItem xmlns:ds="http://schemas.openxmlformats.org/officeDocument/2006/customXml" ds:itemID="{E1B558C7-619B-49BE-9097-7FCBDADD4ECE}">
  <ds:schemaRefs>
    <ds:schemaRef ds:uri="http://schemas.microsoft.com/sharepoint/v3/contenttype/forms"/>
  </ds:schemaRefs>
</ds:datastoreItem>
</file>

<file path=customXml/itemProps3.xml><?xml version="1.0" encoding="utf-8"?>
<ds:datastoreItem xmlns:ds="http://schemas.openxmlformats.org/officeDocument/2006/customXml" ds:itemID="{BBB5C329-08A6-4E5E-AEF1-A97828C874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TM10001115[[fn=Parcel]]</Template>
  <TotalTime>10465</TotalTime>
  <Words>2337</Words>
  <Application>Microsoft Office PowerPoint</Application>
  <PresentationFormat>Anpassad</PresentationFormat>
  <Paragraphs>309</Paragraphs>
  <Slides>37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37</vt:i4>
      </vt:variant>
    </vt:vector>
  </HeadingPairs>
  <TitlesOfParts>
    <vt:vector size="41" baseType="lpstr">
      <vt:lpstr>Arial</vt:lpstr>
      <vt:lpstr>Century Gothic</vt:lpstr>
      <vt:lpstr>Gill Sans MT</vt:lpstr>
      <vt:lpstr>Parcel</vt:lpstr>
      <vt:lpstr>Personuppgifter i Skolan</vt:lpstr>
      <vt:lpstr>GDPR – vad är det?</vt:lpstr>
      <vt:lpstr>Vad är GDPR?</vt:lpstr>
      <vt:lpstr>Bakgrund</vt:lpstr>
      <vt:lpstr>Förordningens mål är att...</vt:lpstr>
      <vt:lpstr>Ut med det gamla, in med det nya</vt:lpstr>
      <vt:lpstr>Förordningens grundtanke</vt:lpstr>
      <vt:lpstr>Varför är det här svårt?</vt:lpstr>
      <vt:lpstr>Dataskyddets hierarki</vt:lpstr>
      <vt:lpstr>Så vad säger GDPR?</vt:lpstr>
      <vt:lpstr>Parter</vt:lpstr>
      <vt:lpstr>Parter - Summering</vt:lpstr>
      <vt:lpstr>Vad är personuppgifter?</vt:lpstr>
      <vt:lpstr>Vad är personuppgifter i praktiken?</vt:lpstr>
      <vt:lpstr>När får man behandla personuppgifter?</vt:lpstr>
      <vt:lpstr>När får skolan behandla personuppgifter?</vt:lpstr>
      <vt:lpstr>Så vad är min syn?</vt:lpstr>
      <vt:lpstr>Samtycke</vt:lpstr>
      <vt:lpstr>Samtycke</vt:lpstr>
      <vt:lpstr>Känsliga uppgifter</vt:lpstr>
      <vt:lpstr>När får man behandla uppgifter om elevens prestationsnivå?</vt:lpstr>
      <vt:lpstr>Så vilka skyldigheter har Vi?</vt:lpstr>
      <vt:lpstr>Elevens och vårdnadshavarens rättigheter</vt:lpstr>
      <vt:lpstr>Elevens och vårdnadshavarens rättigheter forts.</vt:lpstr>
      <vt:lpstr>Skolans skyldigheter Offentlig utbildning – Kommunen är personuppgiftsansvarig</vt:lpstr>
      <vt:lpstr>Skolans skyldigheter Offentlig utbildning – Kommunen är personuppgiftsansvarig</vt:lpstr>
      <vt:lpstr>Okej, men vad betyder det här i praktiken?</vt:lpstr>
      <vt:lpstr>Dataskydd, tystnadsplikt och offentlighetsprincipen</vt:lpstr>
      <vt:lpstr>Hur påverkar detta i praktiken?</vt:lpstr>
      <vt:lpstr>Hur påverkar detta i praktiken?</vt:lpstr>
      <vt:lpstr>Vad behöver skolan göra?</vt:lpstr>
      <vt:lpstr>FYRA grundregler</vt:lpstr>
      <vt:lpstr>Fallstudier</vt:lpstr>
      <vt:lpstr>PowerPoint-presentation</vt:lpstr>
      <vt:lpstr>PowerPoint-presentation</vt:lpstr>
      <vt:lpstr>PowerPoint-presentation</vt:lpstr>
      <vt:lpstr>Tack!</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Så påverkar GDPR skolan och lärare</dc:title>
  <dc:creator>Sebastian Sandvik</dc:creator>
  <cp:lastModifiedBy>Carola Eklund</cp:lastModifiedBy>
  <cp:revision>125</cp:revision>
  <cp:lastPrinted>2018-04-23T12:06:20Z</cp:lastPrinted>
  <dcterms:created xsi:type="dcterms:W3CDTF">2018-01-28T11:26:46Z</dcterms:created>
  <dcterms:modified xsi:type="dcterms:W3CDTF">2018-05-07T05:36:57Z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