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75C7A1-0664-4A51-A4A7-9D4427F96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CF9B1-B353-476E-A322-17CD3A8B0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49ECEC-AA26-4F40-A4E0-7D505D70D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A0E640-1D3A-4A57-A06E-1084840E3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6AE067-507C-4208-B7D5-FFE462D2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28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B64869-6FBC-436A-9D51-1DD42DEC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CF46E5-D97A-45A8-9842-3DB7316FF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EE7A2D-521E-4BF2-AD36-0D6C8A83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BDF27F-B30F-4557-8580-65CEBA2A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A9D399-F0DB-4D5F-AC95-34532655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63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BA809D7-5486-435F-8B05-68491E285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12E5467-33A2-413D-B7D0-8145E28B3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82FA55-834D-4D1C-B5EB-FC97355D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63318A-23A4-46B3-903A-986E961F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3E1CBD-6344-43FC-BB0E-1F4C8863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8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E4E2-FFAE-44AC-B188-40936029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A19A68-194F-4F66-BCDC-5833D12EF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6C7E7E-F21B-492E-BAB6-F03D5F48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BC3254-1151-42D4-AD7F-79C0EB11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0DCE64-8104-484B-9AF4-F0568DDD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92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478C79-C377-4F8D-8033-AB7AD4D9B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573A49-B1AC-4443-9223-0EC761191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F28DA-FA17-44CF-AB22-0052763D2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FDF1B8-1C29-40B6-BEA8-4A95A4E8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483F4A-54B3-4A3B-AE01-9CE7D71D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23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D3A41C-BAB2-419F-89F8-19DC6FB9F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D0BB29-EE62-4993-8C1E-CE99A0808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040FDAE-3F4F-4EC0-B80A-043B035E8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7124E3-2F2E-481D-A424-C14B977F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6C8086-5770-4B17-95C5-74602B65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B9070B-0682-4483-B3F2-A59D8596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90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CA411A-D589-4AD8-A184-0F72C90C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7A7CA7-1386-4DAD-8F4F-6ABF73F4C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6294D0-356A-45A9-8537-68A2CDF2B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EF8DD5B-8192-430F-9692-BAC924B7A5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6C09608-73F9-47F9-B9BB-E75563CED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8E05389-8918-43B1-B6C0-11796E8A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1D32FC-C889-4269-A65C-191E55B8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27BB2F-1A99-495E-8F72-9FB4141B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517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D7FB15-FDEE-4076-906E-C6493E5D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01108CB-28FA-4145-ACD2-530A9BD2C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14DB52A-5E07-41C6-9465-C927CD2D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4B5FD0-5892-4AEE-A39E-E7CCBB22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45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84EC585-865B-4ADB-AF81-C38D907F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36DB9C-EC13-40F8-961E-46BFD47F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197320B-694F-4FE2-AF24-3A1836EC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616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69FD50-093F-4C8E-8644-37EF035D3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FC8BC9-AC38-4FBB-BDBB-EDDC6656F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962D9D-3453-4C48-A894-1673AF8D1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CFA657-DB46-4901-80AF-070469EB9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291E94-077C-45C9-9241-68179A333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4185FC-2378-4A40-979B-D161D86D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70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4311F9-491A-4112-8122-6CFB0BF89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68C8BA8-F4C5-489C-A8FF-E2D440EE5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51C907A-EE1D-4F91-A1FA-9E35D141F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E403BC-9B53-4EC5-AEBB-1E9BEB83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CBC52E-DE54-4C87-AC31-8F609DC2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832ECA-CF87-4D98-ADD0-ACCAB182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950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2BA4841-C62F-445B-BC61-739D9CE21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B3E75C-B416-4EBF-A730-5E6D21A6C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57B40A-B392-42BC-A2E8-0B38FDE90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2CE9-AB35-4BDA-81F8-B9BDFCC2FA5F}" type="datetimeFigureOut">
              <a:rPr lang="sv-SE" smtClean="0"/>
              <a:t>2019-02-14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2F7E1C-8B9E-4962-988F-5B3ED50AD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2935C4-85B3-4733-BE28-20051F9B2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3FB36-C5E4-4752-BF3E-A4EA2EDE7E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Underrubrik 2">
            <a:extLst>
              <a:ext uri="{FF2B5EF4-FFF2-40B4-BE49-F238E27FC236}">
                <a16:creationId xmlns:a16="http://schemas.microsoft.com/office/drawing/2014/main" id="{08A153D0-5866-43B9-85C0-09566A97B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sv-SE" sz="1800"/>
              <a:t>Åland 2019-02-13</a:t>
            </a:r>
          </a:p>
          <a:p>
            <a:endParaRPr lang="sv-SE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81A6AFA-9C31-4787-9414-44A91FED3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sv-SE" sz="4000">
                <a:solidFill>
                  <a:schemeClr val="bg2"/>
                </a:solidFill>
              </a:rPr>
              <a:t>Vägledning för framtidens arbetsmarknad</a:t>
            </a:r>
          </a:p>
        </p:txBody>
      </p:sp>
    </p:spTree>
    <p:extLst>
      <p:ext uri="{BB962C8B-B14F-4D97-AF65-F5344CB8AC3E}">
        <p14:creationId xmlns:p14="http://schemas.microsoft.com/office/powerpoint/2010/main" val="56774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A55B26-424D-4190-BE95-80ED60DC7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Analys – hur ser det ut i Sverige?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02EE5D-FAB0-49FA-A957-3698E86A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Information som krävs är spridd på flera aktörer, bristande samordning.</a:t>
            </a:r>
          </a:p>
          <a:p>
            <a:r>
              <a:rPr lang="sv-SE" sz="2400"/>
              <a:t>Ett flertal webbsidor från ett 10-tal större aktörer finns och många mindre. </a:t>
            </a:r>
          </a:p>
          <a:p>
            <a:r>
              <a:rPr lang="sv-SE" sz="2400"/>
              <a:t>Skiftande behov för olika individer och i olika faser i livet: </a:t>
            </a:r>
          </a:p>
          <a:p>
            <a:pPr>
              <a:buFontTx/>
              <a:buChar char="-"/>
            </a:pPr>
            <a:r>
              <a:rPr lang="sv-SE" sz="2400"/>
              <a:t>Information och möjlighet till svar på frågor</a:t>
            </a:r>
          </a:p>
          <a:p>
            <a:pPr>
              <a:buFontTx/>
              <a:buChar char="-"/>
            </a:pPr>
            <a:r>
              <a:rPr lang="sv-SE" sz="2400"/>
              <a:t>Orienterande med stöd av kvalificerad vägledare</a:t>
            </a:r>
          </a:p>
          <a:p>
            <a:pPr>
              <a:buFontTx/>
              <a:buChar char="-"/>
            </a:pPr>
            <a:r>
              <a:rPr lang="sv-SE" sz="2400"/>
              <a:t>Fördjupad och processinriktad vägledning, ofta i kombination med motiverande kurser</a:t>
            </a:r>
          </a:p>
        </p:txBody>
      </p:sp>
    </p:spTree>
    <p:extLst>
      <p:ext uri="{BB962C8B-B14F-4D97-AF65-F5344CB8AC3E}">
        <p14:creationId xmlns:p14="http://schemas.microsoft.com/office/powerpoint/2010/main" val="243776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FAE6486-1ECE-4639-9978-71B57BC1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Analys – hur ser det ut i Sverige?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3773FA-3100-4A1D-99E1-609532C0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Arbetsförmedlingen har uppdrag att bedriva vägledning</a:t>
            </a:r>
          </a:p>
          <a:p>
            <a:r>
              <a:rPr lang="sv-SE" sz="2400"/>
              <a:t>Vägledning i myndigheten tycks dock ej vara prioriterat</a:t>
            </a:r>
          </a:p>
          <a:p>
            <a:r>
              <a:rPr lang="sv-SE" sz="2400"/>
              <a:t>Den vägledning som ändå gavs i olika program hade mycket svaga resultat.</a:t>
            </a:r>
          </a:p>
          <a:p>
            <a:r>
              <a:rPr lang="sv-SE" sz="2400"/>
              <a:t>Slutsats: Arbetet med vägledning ordentligt eftersatt</a:t>
            </a:r>
          </a:p>
        </p:txBody>
      </p:sp>
    </p:spTree>
    <p:extLst>
      <p:ext uri="{BB962C8B-B14F-4D97-AF65-F5344CB8AC3E}">
        <p14:creationId xmlns:p14="http://schemas.microsoft.com/office/powerpoint/2010/main" val="367039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87638FC-1EB4-4F2F-BB05-31DDFDC6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Vad krävs för stärkt vägledning?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D0984F-68B1-43B6-B8C9-12CB3EDF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Behov av att samla information från flera myndigheter på samma ställe.</a:t>
            </a:r>
          </a:p>
          <a:p>
            <a:r>
              <a:rPr lang="sv-SE" sz="2400"/>
              <a:t>Resurseffektivitet för att nå stora grupper. Olika behov tillgodoses på olika sätt.</a:t>
            </a:r>
          </a:p>
          <a:p>
            <a:r>
              <a:rPr lang="sv-SE" sz="2400"/>
              <a:t>Tydligt fokus på arbetsmarknadens behov.</a:t>
            </a:r>
          </a:p>
          <a:p>
            <a:r>
              <a:rPr lang="sv-SE" sz="2400"/>
              <a:t>Systematisk uppföljning och utvärdering</a:t>
            </a:r>
          </a:p>
        </p:txBody>
      </p:sp>
    </p:spTree>
    <p:extLst>
      <p:ext uri="{BB962C8B-B14F-4D97-AF65-F5344CB8AC3E}">
        <p14:creationId xmlns:p14="http://schemas.microsoft.com/office/powerpoint/2010/main" val="125467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4F611B-2739-46F5-A0E5-2A965AAF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Förslag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45FA76-54A7-4A69-B410-95224190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sv-SE" sz="2400"/>
              <a:t>En digital plattform för livslång vägledning</a:t>
            </a:r>
          </a:p>
          <a:p>
            <a:r>
              <a:rPr lang="sv-SE" sz="2400"/>
              <a:t>Utvecklas och drivs av flera myndigheter i samverkan</a:t>
            </a:r>
          </a:p>
          <a:p>
            <a:r>
              <a:rPr lang="sv-SE" sz="2400"/>
              <a:t>Den självklara källan till vägledning för varje individ, oavsett livssituation.</a:t>
            </a:r>
          </a:p>
          <a:p>
            <a:r>
              <a:rPr lang="sv-SE" sz="2400"/>
              <a:t>Myndighetsneutral avsändare</a:t>
            </a:r>
          </a:p>
          <a:p>
            <a:r>
              <a:rPr lang="sv-SE" sz="2400"/>
              <a:t>Bred målgrupp och flera syften</a:t>
            </a:r>
          </a:p>
          <a:p>
            <a:r>
              <a:rPr lang="sv-SE" sz="2400"/>
              <a:t>Återkommer i eftermiddag med mer information</a:t>
            </a:r>
          </a:p>
        </p:txBody>
      </p:sp>
    </p:spTree>
    <p:extLst>
      <p:ext uri="{BB962C8B-B14F-4D97-AF65-F5344CB8AC3E}">
        <p14:creationId xmlns:p14="http://schemas.microsoft.com/office/powerpoint/2010/main" val="45331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17A60F3-745C-4A84-8196-0023B121A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Det här ska jag prata om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E2459A-69FE-401D-A3D1-51D036C8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Bakgrund till min passion för vägledning</a:t>
            </a:r>
          </a:p>
          <a:p>
            <a:r>
              <a:rPr lang="sv-SE" sz="2400"/>
              <a:t>Arbetsmarknadsutredningen, specifikt vägledning</a:t>
            </a:r>
          </a:p>
          <a:p>
            <a:r>
              <a:rPr lang="sv-SE" sz="2400"/>
              <a:t>Slutsatser av min analys</a:t>
            </a:r>
          </a:p>
          <a:p>
            <a:r>
              <a:rPr lang="sv-SE" sz="2400"/>
              <a:t>Huvuddragen i mina förslag</a:t>
            </a:r>
          </a:p>
          <a:p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394448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A5DF933-E97D-486D-B610-B16990DE7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 sz="3100">
                <a:solidFill>
                  <a:schemeClr val="accent1"/>
                </a:solidFill>
              </a:rPr>
              <a:t>Kriser skyndar på strukturomvandling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FDF01-14C1-4179-8A36-ADA3CB592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2008 – nyvald ordförande, finanskrisen briserar</a:t>
            </a:r>
          </a:p>
          <a:p>
            <a:r>
              <a:rPr lang="sv-SE" sz="2400"/>
              <a:t>Omfattande varsel, framförallt i industrin</a:t>
            </a:r>
          </a:p>
          <a:p>
            <a:r>
              <a:rPr lang="sv-SE" sz="2400"/>
              <a:t>Varierande effekter i olika delar av Sverige</a:t>
            </a:r>
          </a:p>
          <a:p>
            <a:r>
              <a:rPr lang="sv-SE" sz="2400"/>
              <a:t>Tydligt – lång anställningstid är inte längre lika med trygghet!</a:t>
            </a:r>
          </a:p>
          <a:p>
            <a:r>
              <a:rPr lang="sv-SE" sz="2400"/>
              <a:t>Rätt kompetens avgörande!</a:t>
            </a:r>
          </a:p>
          <a:p>
            <a:endParaRPr lang="sv-SE" sz="2400"/>
          </a:p>
          <a:p>
            <a:pPr marL="0" indent="0">
              <a:buNone/>
            </a:pPr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11868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50EF30-A15C-40B8-B2EA-9EEAD86D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Snabb utveckling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456C82-9EA1-4EA1-A00D-6EDC28DC0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Krisåren präglade</a:t>
            </a:r>
          </a:p>
          <a:p>
            <a:r>
              <a:rPr lang="sv-SE" sz="2400"/>
              <a:t>Nya trender, digitalisering, automatisering, robotisering kräver nya kunskaper</a:t>
            </a:r>
          </a:p>
          <a:p>
            <a:r>
              <a:rPr lang="sv-SE" sz="2400"/>
              <a:t>Stora kompetensbrister, hämmar tillväxt, utmanar välfärd</a:t>
            </a:r>
          </a:p>
          <a:p>
            <a:r>
              <a:rPr lang="sv-SE" sz="2400"/>
              <a:t>Tekniska utvecklingen både utmaning och möjlighet</a:t>
            </a:r>
          </a:p>
          <a:p>
            <a:r>
              <a:rPr lang="sv-SE" sz="2400"/>
              <a:t>Hur lösa?</a:t>
            </a:r>
          </a:p>
          <a:p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421943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DFDD4B0-F315-426F-A5D9-580E41523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 sz="2800">
                <a:solidFill>
                  <a:schemeClr val="accent1"/>
                </a:solidFill>
              </a:rPr>
              <a:t>Förutsättningar för omställning och kompetensförsörjning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314798-A37F-475B-BF94-DA96130B2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sv-SE" sz="2400"/>
              <a:t>Arbetsmarknadsprognoser och utbildningsdesign samt dimensionering ”i samma rum”.</a:t>
            </a:r>
          </a:p>
          <a:p>
            <a:pPr marL="514350" indent="-514350">
              <a:buAutoNum type="arabicPeriod"/>
            </a:pPr>
            <a:r>
              <a:rPr lang="sv-SE" sz="2400"/>
              <a:t>Ekonomiska förutsättningar och incitament för den som är mitt i livet att studera.</a:t>
            </a:r>
          </a:p>
          <a:p>
            <a:pPr marL="514350" indent="-514350">
              <a:buAutoNum type="arabicPeriod"/>
            </a:pPr>
            <a:r>
              <a:rPr lang="sv-SE" sz="2400"/>
              <a:t>Ett utbildningssystem som har flexibla former för utbildning t ex distans, kvällar.</a:t>
            </a:r>
          </a:p>
          <a:p>
            <a:pPr marL="514350" indent="-514350">
              <a:buAutoNum type="arabicPeriod"/>
            </a:pPr>
            <a:r>
              <a:rPr lang="sv-SE" sz="2400" b="1"/>
              <a:t>Vägledning</a:t>
            </a:r>
          </a:p>
        </p:txBody>
      </p:sp>
    </p:spTree>
    <p:extLst>
      <p:ext uri="{BB962C8B-B14F-4D97-AF65-F5344CB8AC3E}">
        <p14:creationId xmlns:p14="http://schemas.microsoft.com/office/powerpoint/2010/main" val="151278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688270-A53D-41EC-8572-4093813FB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>
                <a:solidFill>
                  <a:schemeClr val="accent1"/>
                </a:solidFill>
              </a:rPr>
              <a:t>Förhandlingar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2A4A54-D7CD-4ED5-84CA-2767E516E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Från 2012 till 2015. Inga resultat.</a:t>
            </a:r>
          </a:p>
          <a:p>
            <a:r>
              <a:rPr lang="sv-SE" sz="2400"/>
              <a:t>Frågorna fortsatt högaktuella.</a:t>
            </a:r>
          </a:p>
          <a:p>
            <a:r>
              <a:rPr lang="sv-SE" sz="2400"/>
              <a:t>För mig, nya vägar att driva framåt.</a:t>
            </a:r>
          </a:p>
          <a:p>
            <a:r>
              <a:rPr lang="sv-SE" sz="2400"/>
              <a:t>Uppdrag, särskild utredare för Arbetsmarknadsutredningen 2016 -2019.</a:t>
            </a:r>
          </a:p>
          <a:p>
            <a:r>
              <a:rPr lang="sv-SE" sz="2400"/>
              <a:t>Delbetänkande med fokus på vägledning oktober 2017</a:t>
            </a:r>
          </a:p>
        </p:txBody>
      </p:sp>
    </p:spTree>
    <p:extLst>
      <p:ext uri="{BB962C8B-B14F-4D97-AF65-F5344CB8AC3E}">
        <p14:creationId xmlns:p14="http://schemas.microsoft.com/office/powerpoint/2010/main" val="193052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C2B5CFB-3550-4A4E-9B5F-6C89D05F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 sz="4100">
                <a:solidFill>
                  <a:schemeClr val="accent1"/>
                </a:solidFill>
              </a:rPr>
              <a:t>Vägledning för framtidens arbetsmarknad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CE1D3C-76C0-4DBD-BCBC-CFB8C671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Uppdrag: Hur kan Arbetsförmedlingens vägledning stärkas och samspela med annan vägledning?</a:t>
            </a:r>
          </a:p>
          <a:p>
            <a:r>
              <a:rPr lang="sv-SE" sz="2400"/>
              <a:t>Avgränsningar:</a:t>
            </a:r>
          </a:p>
          <a:p>
            <a:pPr marL="514350" indent="-514350">
              <a:buAutoNum type="arabicPeriod"/>
            </a:pPr>
            <a:r>
              <a:rPr lang="sv-SE" sz="2400"/>
              <a:t>Vuxna</a:t>
            </a:r>
          </a:p>
          <a:p>
            <a:pPr marL="514350" indent="-514350">
              <a:buAutoNum type="arabicPeriod"/>
            </a:pPr>
            <a:r>
              <a:rPr lang="sv-SE" sz="2400"/>
              <a:t>Inte givet att vägledning ska stärkas just av eller enbart av Arbetsförmedlingen</a:t>
            </a:r>
          </a:p>
          <a:p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28125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EBC061F-561E-401A-9712-ECD2FAD96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 dirty="0">
                <a:solidFill>
                  <a:schemeClr val="accent1"/>
                </a:solidFill>
              </a:rPr>
              <a:t>Varför vägledning?</a:t>
            </a: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</a:rPr>
              <a:t>Nu bredare perspektiv!</a:t>
            </a:r>
            <a:br>
              <a:rPr lang="sv-SE" dirty="0">
                <a:solidFill>
                  <a:schemeClr val="accent1"/>
                </a:solidFill>
              </a:rPr>
            </a:br>
            <a:endParaRPr lang="sv-SE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44820D-FF93-4B2A-9B04-3F552B76A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sv-SE" sz="2400"/>
              <a:t>Utbildning en vattendelare på arbetsmarknaden. </a:t>
            </a:r>
          </a:p>
          <a:p>
            <a:r>
              <a:rPr lang="sv-SE" sz="2400"/>
              <a:t>Förändrade kompetenskrav ger ett ökat utbildningsbehov.</a:t>
            </a:r>
          </a:p>
          <a:p>
            <a:r>
              <a:rPr lang="sv-SE" sz="2400"/>
              <a:t>Utbildning kommer vara viktigt under hela yrkeslivet, för att komma in, stanna kvar och komma tillbaka.</a:t>
            </a:r>
          </a:p>
          <a:p>
            <a:r>
              <a:rPr lang="sv-SE" sz="2400"/>
              <a:t>Utbildningssatsningar görs men få deltar</a:t>
            </a:r>
          </a:p>
          <a:p>
            <a:r>
              <a:rPr lang="sv-SE" sz="2400"/>
              <a:t>Arbetslösa matchar inte kompetensbrister. Inget nytt fenomen. Ökad rörlighet krävs!</a:t>
            </a:r>
          </a:p>
          <a:p>
            <a:pPr marL="0" indent="0">
              <a:buNone/>
            </a:pPr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268358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ED33295-F450-434F-8B05-39193D3A0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v-SE" sz="4100">
                <a:solidFill>
                  <a:schemeClr val="accent1"/>
                </a:solidFill>
              </a:rPr>
              <a:t>Livslång vägledning även en angelägenhet för EU´s medlemsländer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55446C-E8CF-479A-9A0E-02F1E4B47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För att:</a:t>
            </a:r>
          </a:p>
          <a:p>
            <a:pPr>
              <a:buFontTx/>
              <a:buChar char="-"/>
            </a:pPr>
            <a:r>
              <a:rPr lang="sv-SE" sz="2400"/>
              <a:t>Stärka Europas konkurrenskraft</a:t>
            </a:r>
          </a:p>
          <a:p>
            <a:pPr>
              <a:buFontTx/>
              <a:buChar char="-"/>
            </a:pPr>
            <a:r>
              <a:rPr lang="sv-SE" sz="2400"/>
              <a:t>Öka den yrkesmässiga och geografiska rörligheten</a:t>
            </a:r>
          </a:p>
          <a:p>
            <a:pPr>
              <a:buFontTx/>
              <a:buChar char="-"/>
            </a:pPr>
            <a:r>
              <a:rPr lang="sv-SE" sz="2400"/>
              <a:t>Främja social inkludering, rättvisa och jämställdhet</a:t>
            </a:r>
          </a:p>
        </p:txBody>
      </p:sp>
    </p:spTree>
    <p:extLst>
      <p:ext uri="{BB962C8B-B14F-4D97-AF65-F5344CB8AC3E}">
        <p14:creationId xmlns:p14="http://schemas.microsoft.com/office/powerpoint/2010/main" val="262251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493</Words>
  <Application>Microsoft Office PowerPoint</Application>
  <PresentationFormat>Bredbild</PresentationFormat>
  <Paragraphs>70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Vägledning för framtidens arbetsmarknad</vt:lpstr>
      <vt:lpstr>Det här ska jag prata om</vt:lpstr>
      <vt:lpstr>Kriser skyndar på strukturomvandling</vt:lpstr>
      <vt:lpstr>Snabb utveckling</vt:lpstr>
      <vt:lpstr>Förutsättningar för omställning och kompetensförsörjning</vt:lpstr>
      <vt:lpstr>Förhandlingar</vt:lpstr>
      <vt:lpstr>Vägledning för framtidens arbetsmarknad</vt:lpstr>
      <vt:lpstr>Varför vägledning? Nu bredare perspektiv! </vt:lpstr>
      <vt:lpstr>Livslång vägledning även en angelägenhet för EU´s medlemsländer</vt:lpstr>
      <vt:lpstr>Analys – hur ser det ut i Sverige?</vt:lpstr>
      <vt:lpstr>Analys – hur ser det ut i Sverige?</vt:lpstr>
      <vt:lpstr>Vad krävs för stärkt vägledning?</vt:lpstr>
      <vt:lpstr>Förslag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Vägledning för framtidens arbetsmarknad</dc:title>
  <dc:creator>Cecilia Fahlberg Pihlgren</dc:creator>
  <cp:lastModifiedBy>Yana Jahrén</cp:lastModifiedBy>
  <cp:revision>2</cp:revision>
  <dcterms:created xsi:type="dcterms:W3CDTF">2019-02-11T11:44:54Z</dcterms:created>
  <dcterms:modified xsi:type="dcterms:W3CDTF">2019-02-14T06:43:05Z</dcterms:modified>
</cp:coreProperties>
</file>